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sldIdLst>
    <p:sldId id="256" r:id="rId2"/>
    <p:sldId id="257" r:id="rId3"/>
    <p:sldId id="290" r:id="rId4"/>
    <p:sldId id="291" r:id="rId5"/>
    <p:sldId id="308" r:id="rId6"/>
    <p:sldId id="309" r:id="rId7"/>
    <p:sldId id="297" r:id="rId8"/>
    <p:sldId id="304" r:id="rId9"/>
    <p:sldId id="299" r:id="rId10"/>
    <p:sldId id="300" r:id="rId11"/>
    <p:sldId id="296" r:id="rId12"/>
    <p:sldId id="292" r:id="rId13"/>
    <p:sldId id="306" r:id="rId14"/>
    <p:sldId id="302" r:id="rId15"/>
    <p:sldId id="298" r:id="rId16"/>
    <p:sldId id="305" r:id="rId17"/>
    <p:sldId id="307" r:id="rId18"/>
    <p:sldId id="310" r:id="rId19"/>
    <p:sldId id="30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BF9FD"/>
    <a:srgbClr val="C1F3FB"/>
    <a:srgbClr val="C9C5F7"/>
    <a:srgbClr val="837B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138" autoAdjust="0"/>
    <p:restoredTop sz="94660"/>
  </p:normalViewPr>
  <p:slideViewPr>
    <p:cSldViewPr snapToGrid="0" showGuides="1">
      <p:cViewPr varScale="1">
        <p:scale>
          <a:sx n="188" d="100"/>
          <a:sy n="188" d="100"/>
        </p:scale>
        <p:origin x="1128" y="350"/>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04ED3-BC4C-DEEE-F389-B680024ED1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34DE68E-0994-24AD-6E01-0446187B20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FDE71B8-455B-4F3B-3410-2E4F5A490C09}"/>
              </a:ext>
            </a:extLst>
          </p:cNvPr>
          <p:cNvSpPr>
            <a:spLocks noGrp="1"/>
          </p:cNvSpPr>
          <p:nvPr>
            <p:ph type="dt" sz="half" idx="10"/>
          </p:nvPr>
        </p:nvSpPr>
        <p:spPr/>
        <p:txBody>
          <a:bodyPr/>
          <a:lstStyle/>
          <a:p>
            <a:fld id="{BFBB9E3F-605D-4A01-A272-F9F7C12C03AD}" type="datetimeFigureOut">
              <a:rPr lang="en-GB" smtClean="0"/>
              <a:t>27/10/2025</a:t>
            </a:fld>
            <a:endParaRPr lang="en-GB"/>
          </a:p>
        </p:txBody>
      </p:sp>
      <p:sp>
        <p:nvSpPr>
          <p:cNvPr id="5" name="Footer Placeholder 4">
            <a:extLst>
              <a:ext uri="{FF2B5EF4-FFF2-40B4-BE49-F238E27FC236}">
                <a16:creationId xmlns:a16="http://schemas.microsoft.com/office/drawing/2014/main" id="{DA2EE18B-EE22-0C09-6EC3-D4DE2750476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08092DE-0B52-3F1A-B2BA-60F77397201E}"/>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18431836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7E474-8FC8-E1E6-3F83-8ABEEC02DAD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81897A4-BD41-C68F-1577-0864A4BB760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4E749C2-451B-706F-F38A-3811453FFD02}"/>
              </a:ext>
            </a:extLst>
          </p:cNvPr>
          <p:cNvSpPr>
            <a:spLocks noGrp="1"/>
          </p:cNvSpPr>
          <p:nvPr>
            <p:ph type="dt" sz="half" idx="10"/>
          </p:nvPr>
        </p:nvSpPr>
        <p:spPr/>
        <p:txBody>
          <a:bodyPr/>
          <a:lstStyle/>
          <a:p>
            <a:fld id="{BFBB9E3F-605D-4A01-A272-F9F7C12C03AD}" type="datetimeFigureOut">
              <a:rPr lang="en-GB" smtClean="0"/>
              <a:t>27/10/2025</a:t>
            </a:fld>
            <a:endParaRPr lang="en-GB"/>
          </a:p>
        </p:txBody>
      </p:sp>
      <p:sp>
        <p:nvSpPr>
          <p:cNvPr id="5" name="Footer Placeholder 4">
            <a:extLst>
              <a:ext uri="{FF2B5EF4-FFF2-40B4-BE49-F238E27FC236}">
                <a16:creationId xmlns:a16="http://schemas.microsoft.com/office/drawing/2014/main" id="{064C5FCE-51E7-2C75-7387-551486CA0E1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61A4B97-13B4-7571-56E3-A24AF75347B6}"/>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29663825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CD11040-A316-A60F-E455-142B0D0E6AA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DCE5F9D-CD1B-9012-526F-75B3AE57FDF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73201B5-93B5-1929-12DA-084E7EA9AAD1}"/>
              </a:ext>
            </a:extLst>
          </p:cNvPr>
          <p:cNvSpPr>
            <a:spLocks noGrp="1"/>
          </p:cNvSpPr>
          <p:nvPr>
            <p:ph type="dt" sz="half" idx="10"/>
          </p:nvPr>
        </p:nvSpPr>
        <p:spPr/>
        <p:txBody>
          <a:bodyPr/>
          <a:lstStyle/>
          <a:p>
            <a:fld id="{BFBB9E3F-605D-4A01-A272-F9F7C12C03AD}" type="datetimeFigureOut">
              <a:rPr lang="en-GB" smtClean="0"/>
              <a:t>27/10/2025</a:t>
            </a:fld>
            <a:endParaRPr lang="en-GB"/>
          </a:p>
        </p:txBody>
      </p:sp>
      <p:sp>
        <p:nvSpPr>
          <p:cNvPr id="5" name="Footer Placeholder 4">
            <a:extLst>
              <a:ext uri="{FF2B5EF4-FFF2-40B4-BE49-F238E27FC236}">
                <a16:creationId xmlns:a16="http://schemas.microsoft.com/office/drawing/2014/main" id="{96A25E57-2087-6CC6-9969-E7BF228E160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3CF528D-A3C0-F750-96D2-3F4C519670B6}"/>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23831813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61EF9-24BA-39C4-D013-05DFCBF8262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417F02F-CAD1-091F-2900-98F9B7FF8C9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121CB30-333C-ADC8-A5BD-194C76D25A04}"/>
              </a:ext>
            </a:extLst>
          </p:cNvPr>
          <p:cNvSpPr>
            <a:spLocks noGrp="1"/>
          </p:cNvSpPr>
          <p:nvPr>
            <p:ph type="dt" sz="half" idx="10"/>
          </p:nvPr>
        </p:nvSpPr>
        <p:spPr/>
        <p:txBody>
          <a:bodyPr/>
          <a:lstStyle/>
          <a:p>
            <a:fld id="{BFBB9E3F-605D-4A01-A272-F9F7C12C03AD}" type="datetimeFigureOut">
              <a:rPr lang="en-GB" smtClean="0"/>
              <a:t>27/10/2025</a:t>
            </a:fld>
            <a:endParaRPr lang="en-GB"/>
          </a:p>
        </p:txBody>
      </p:sp>
      <p:sp>
        <p:nvSpPr>
          <p:cNvPr id="5" name="Footer Placeholder 4">
            <a:extLst>
              <a:ext uri="{FF2B5EF4-FFF2-40B4-BE49-F238E27FC236}">
                <a16:creationId xmlns:a16="http://schemas.microsoft.com/office/drawing/2014/main" id="{6B7BC09C-36BA-B6DB-6027-F3DBCD937DD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736D8B2-CD1B-F17F-C486-59527787B2E7}"/>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154347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A17A3-54A8-CDF9-7C27-FEC174E595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65D44A67-234B-BC27-1113-E9C6E822989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ED098A8-75D6-0915-261E-04859EF73370}"/>
              </a:ext>
            </a:extLst>
          </p:cNvPr>
          <p:cNvSpPr>
            <a:spLocks noGrp="1"/>
          </p:cNvSpPr>
          <p:nvPr>
            <p:ph type="dt" sz="half" idx="10"/>
          </p:nvPr>
        </p:nvSpPr>
        <p:spPr/>
        <p:txBody>
          <a:bodyPr/>
          <a:lstStyle/>
          <a:p>
            <a:fld id="{BFBB9E3F-605D-4A01-A272-F9F7C12C03AD}" type="datetimeFigureOut">
              <a:rPr lang="en-GB" smtClean="0"/>
              <a:t>27/10/2025</a:t>
            </a:fld>
            <a:endParaRPr lang="en-GB"/>
          </a:p>
        </p:txBody>
      </p:sp>
      <p:sp>
        <p:nvSpPr>
          <p:cNvPr id="5" name="Footer Placeholder 4">
            <a:extLst>
              <a:ext uri="{FF2B5EF4-FFF2-40B4-BE49-F238E27FC236}">
                <a16:creationId xmlns:a16="http://schemas.microsoft.com/office/drawing/2014/main" id="{DD99E781-D785-4EC7-4C4D-78EE0287ACB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491A152-BD38-BD43-DCF3-C2B672D3D9CD}"/>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17007312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15A17-ECB8-26D1-43DB-F17EF582C5E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F407D76-766F-ED2E-1739-D74112C35E0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EBC4BD46-7A1D-53F0-48D1-C0883397416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61A0454D-B13C-88F4-DDB4-548C23BE1668}"/>
              </a:ext>
            </a:extLst>
          </p:cNvPr>
          <p:cNvSpPr>
            <a:spLocks noGrp="1"/>
          </p:cNvSpPr>
          <p:nvPr>
            <p:ph type="dt" sz="half" idx="10"/>
          </p:nvPr>
        </p:nvSpPr>
        <p:spPr/>
        <p:txBody>
          <a:bodyPr/>
          <a:lstStyle/>
          <a:p>
            <a:fld id="{BFBB9E3F-605D-4A01-A272-F9F7C12C03AD}" type="datetimeFigureOut">
              <a:rPr lang="en-GB" smtClean="0"/>
              <a:t>27/10/2025</a:t>
            </a:fld>
            <a:endParaRPr lang="en-GB"/>
          </a:p>
        </p:txBody>
      </p:sp>
      <p:sp>
        <p:nvSpPr>
          <p:cNvPr id="6" name="Footer Placeholder 5">
            <a:extLst>
              <a:ext uri="{FF2B5EF4-FFF2-40B4-BE49-F238E27FC236}">
                <a16:creationId xmlns:a16="http://schemas.microsoft.com/office/drawing/2014/main" id="{7D7C5BCF-CB3D-E11C-EB4D-E660A42452E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B2BB3D5-37ED-8B34-0648-07C55FF4A5E6}"/>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27867945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7BAE3-141A-4A47-9EFC-6FD76E33EEEC}"/>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41CB56C6-5A51-3F5F-02E1-FC0F86B3CE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3C2D76-A43B-CDBA-965B-D233E37FB0B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3AD94C45-5724-8CF4-5B33-2C51315856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DDD70F-A79C-6F22-CDEF-48596978676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2B855AF6-21B0-9657-4606-4C4282366E0D}"/>
              </a:ext>
            </a:extLst>
          </p:cNvPr>
          <p:cNvSpPr>
            <a:spLocks noGrp="1"/>
          </p:cNvSpPr>
          <p:nvPr>
            <p:ph type="dt" sz="half" idx="10"/>
          </p:nvPr>
        </p:nvSpPr>
        <p:spPr/>
        <p:txBody>
          <a:bodyPr/>
          <a:lstStyle/>
          <a:p>
            <a:fld id="{BFBB9E3F-605D-4A01-A272-F9F7C12C03AD}" type="datetimeFigureOut">
              <a:rPr lang="en-GB" smtClean="0"/>
              <a:t>27/10/2025</a:t>
            </a:fld>
            <a:endParaRPr lang="en-GB"/>
          </a:p>
        </p:txBody>
      </p:sp>
      <p:sp>
        <p:nvSpPr>
          <p:cNvPr id="8" name="Footer Placeholder 7">
            <a:extLst>
              <a:ext uri="{FF2B5EF4-FFF2-40B4-BE49-F238E27FC236}">
                <a16:creationId xmlns:a16="http://schemas.microsoft.com/office/drawing/2014/main" id="{DE27CDBA-8959-04EA-9DE2-980E7620C343}"/>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2925378-3A7C-DC81-87C6-962D4B27A903}"/>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32885837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5C4F2-7E23-8ED6-1903-ACF89167C774}"/>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26DD8F73-C072-6E62-658C-2F7051942986}"/>
              </a:ext>
            </a:extLst>
          </p:cNvPr>
          <p:cNvSpPr>
            <a:spLocks noGrp="1"/>
          </p:cNvSpPr>
          <p:nvPr>
            <p:ph type="dt" sz="half" idx="10"/>
          </p:nvPr>
        </p:nvSpPr>
        <p:spPr/>
        <p:txBody>
          <a:bodyPr/>
          <a:lstStyle/>
          <a:p>
            <a:fld id="{BFBB9E3F-605D-4A01-A272-F9F7C12C03AD}" type="datetimeFigureOut">
              <a:rPr lang="en-GB" smtClean="0"/>
              <a:t>27/10/2025</a:t>
            </a:fld>
            <a:endParaRPr lang="en-GB"/>
          </a:p>
        </p:txBody>
      </p:sp>
      <p:sp>
        <p:nvSpPr>
          <p:cNvPr id="4" name="Footer Placeholder 3">
            <a:extLst>
              <a:ext uri="{FF2B5EF4-FFF2-40B4-BE49-F238E27FC236}">
                <a16:creationId xmlns:a16="http://schemas.microsoft.com/office/drawing/2014/main" id="{7A1E5671-8138-17F9-5F70-38734810D46A}"/>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36F3C3A-A8FB-F3AD-B12E-0AB3998A0D85}"/>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6642341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108ED4D-39A8-D0CE-77A4-BA0A00E82679}"/>
              </a:ext>
            </a:extLst>
          </p:cNvPr>
          <p:cNvSpPr>
            <a:spLocks noGrp="1"/>
          </p:cNvSpPr>
          <p:nvPr>
            <p:ph type="dt" sz="half" idx="10"/>
          </p:nvPr>
        </p:nvSpPr>
        <p:spPr/>
        <p:txBody>
          <a:bodyPr/>
          <a:lstStyle/>
          <a:p>
            <a:fld id="{BFBB9E3F-605D-4A01-A272-F9F7C12C03AD}" type="datetimeFigureOut">
              <a:rPr lang="en-GB" smtClean="0"/>
              <a:t>27/10/2025</a:t>
            </a:fld>
            <a:endParaRPr lang="en-GB"/>
          </a:p>
        </p:txBody>
      </p:sp>
      <p:sp>
        <p:nvSpPr>
          <p:cNvPr id="3" name="Footer Placeholder 2">
            <a:extLst>
              <a:ext uri="{FF2B5EF4-FFF2-40B4-BE49-F238E27FC236}">
                <a16:creationId xmlns:a16="http://schemas.microsoft.com/office/drawing/2014/main" id="{C57B2102-9354-19B2-05CB-78F333A24DE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D8064A20-E795-5815-9685-703150C688FB}"/>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69213019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AEB8F-465E-CEC4-F2D5-FA3F66F843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558B0699-1C83-DE17-9BF7-4460617B225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BAFCA805-BA27-9FE7-FC42-83098F7DCE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88EF0E1-371C-B593-709C-E29E3A5DA07C}"/>
              </a:ext>
            </a:extLst>
          </p:cNvPr>
          <p:cNvSpPr>
            <a:spLocks noGrp="1"/>
          </p:cNvSpPr>
          <p:nvPr>
            <p:ph type="dt" sz="half" idx="10"/>
          </p:nvPr>
        </p:nvSpPr>
        <p:spPr/>
        <p:txBody>
          <a:bodyPr/>
          <a:lstStyle/>
          <a:p>
            <a:fld id="{BFBB9E3F-605D-4A01-A272-F9F7C12C03AD}" type="datetimeFigureOut">
              <a:rPr lang="en-GB" smtClean="0"/>
              <a:t>27/10/2025</a:t>
            </a:fld>
            <a:endParaRPr lang="en-GB"/>
          </a:p>
        </p:txBody>
      </p:sp>
      <p:sp>
        <p:nvSpPr>
          <p:cNvPr id="6" name="Footer Placeholder 5">
            <a:extLst>
              <a:ext uri="{FF2B5EF4-FFF2-40B4-BE49-F238E27FC236}">
                <a16:creationId xmlns:a16="http://schemas.microsoft.com/office/drawing/2014/main" id="{FCFBB21E-5E6E-E3DF-2FF5-C6F370AA8C7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1BE0EBA-BE85-9059-616E-CE8C49F59E74}"/>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2217484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188A1-B5E6-4D6D-84F2-997793C815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96B767B9-674F-12E7-E1D9-841545E9146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a:extLst>
              <a:ext uri="{FF2B5EF4-FFF2-40B4-BE49-F238E27FC236}">
                <a16:creationId xmlns:a16="http://schemas.microsoft.com/office/drawing/2014/main" id="{AC1C1710-ADCD-9160-A2A5-29EAF14992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1FB06E-332C-02B3-70A5-CBCA221F0833}"/>
              </a:ext>
            </a:extLst>
          </p:cNvPr>
          <p:cNvSpPr>
            <a:spLocks noGrp="1"/>
          </p:cNvSpPr>
          <p:nvPr>
            <p:ph type="dt" sz="half" idx="10"/>
          </p:nvPr>
        </p:nvSpPr>
        <p:spPr/>
        <p:txBody>
          <a:bodyPr/>
          <a:lstStyle/>
          <a:p>
            <a:fld id="{BFBB9E3F-605D-4A01-A272-F9F7C12C03AD}" type="datetimeFigureOut">
              <a:rPr lang="en-GB" smtClean="0"/>
              <a:t>27/10/2025</a:t>
            </a:fld>
            <a:endParaRPr lang="en-GB"/>
          </a:p>
        </p:txBody>
      </p:sp>
      <p:sp>
        <p:nvSpPr>
          <p:cNvPr id="6" name="Footer Placeholder 5">
            <a:extLst>
              <a:ext uri="{FF2B5EF4-FFF2-40B4-BE49-F238E27FC236}">
                <a16:creationId xmlns:a16="http://schemas.microsoft.com/office/drawing/2014/main" id="{2188FC76-1046-FAD9-4E94-BFBB99F3878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074D668-11A2-CB78-810D-0875A8A5A0CB}"/>
              </a:ext>
            </a:extLst>
          </p:cNvPr>
          <p:cNvSpPr>
            <a:spLocks noGrp="1"/>
          </p:cNvSpPr>
          <p:nvPr>
            <p:ph type="sldNum" sz="quarter" idx="12"/>
          </p:nvPr>
        </p:nvSpPr>
        <p:spPr/>
        <p:txBody>
          <a:bodyPr/>
          <a:lstStyle/>
          <a:p>
            <a:fld id="{A51E93BC-0583-4F13-9EFE-A882EE2EBD69}" type="slidenum">
              <a:rPr lang="en-GB" smtClean="0"/>
              <a:t>‹#›</a:t>
            </a:fld>
            <a:endParaRPr lang="en-GB"/>
          </a:p>
        </p:txBody>
      </p:sp>
    </p:spTree>
    <p:extLst>
      <p:ext uri="{BB962C8B-B14F-4D97-AF65-F5344CB8AC3E}">
        <p14:creationId xmlns:p14="http://schemas.microsoft.com/office/powerpoint/2010/main" val="3552838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CBF9FD"/>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21DC7A-F643-0BAB-29FB-4B3AB54841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41DF3D1-8AF5-DE09-2BBB-110C7623748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58C462A-523B-AD3C-6669-F3F5C13394F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BB9E3F-605D-4A01-A272-F9F7C12C03AD}" type="datetimeFigureOut">
              <a:rPr lang="en-GB" smtClean="0"/>
              <a:t>27/10/2025</a:t>
            </a:fld>
            <a:endParaRPr lang="en-GB"/>
          </a:p>
        </p:txBody>
      </p:sp>
      <p:sp>
        <p:nvSpPr>
          <p:cNvPr id="5" name="Footer Placeholder 4">
            <a:extLst>
              <a:ext uri="{FF2B5EF4-FFF2-40B4-BE49-F238E27FC236}">
                <a16:creationId xmlns:a16="http://schemas.microsoft.com/office/drawing/2014/main" id="{5F049C9F-C1A7-5E31-17C0-6E431B334B7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2BFDA255-9834-3890-56DF-0FCB7DB31C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51E93BC-0583-4F13-9EFE-A882EE2EBD69}" type="slidenum">
              <a:rPr lang="en-GB" smtClean="0"/>
              <a:t>‹#›</a:t>
            </a:fld>
            <a:endParaRPr lang="en-GB"/>
          </a:p>
        </p:txBody>
      </p:sp>
      <p:pic>
        <p:nvPicPr>
          <p:cNvPr id="8" name="Picture 7">
            <a:extLst>
              <a:ext uri="{FF2B5EF4-FFF2-40B4-BE49-F238E27FC236}">
                <a16:creationId xmlns:a16="http://schemas.microsoft.com/office/drawing/2014/main" id="{1C57053D-AA88-4C04-5843-76F3F58C1C6C}"/>
              </a:ext>
            </a:extLst>
          </p:cNvPr>
          <p:cNvPicPr>
            <a:picLocks noChangeAspect="1"/>
          </p:cNvPicPr>
          <p:nvPr userDrawn="1"/>
        </p:nvPicPr>
        <p:blipFill>
          <a:blip r:embed="rId13">
            <a:alphaModFix amt="63000"/>
          </a:blip>
          <a:stretch>
            <a:fillRect/>
          </a:stretch>
        </p:blipFill>
        <p:spPr>
          <a:xfrm>
            <a:off x="9908249" y="6243574"/>
            <a:ext cx="2152811" cy="477902"/>
          </a:xfrm>
          <a:prstGeom prst="rect">
            <a:avLst/>
          </a:prstGeom>
        </p:spPr>
      </p:pic>
    </p:spTree>
    <p:extLst>
      <p:ext uri="{BB962C8B-B14F-4D97-AF65-F5344CB8AC3E}">
        <p14:creationId xmlns:p14="http://schemas.microsoft.com/office/powerpoint/2010/main" val="37831470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02A3F-2D11-31B2-53BF-698AFCB44FF0}"/>
              </a:ext>
            </a:extLst>
          </p:cNvPr>
          <p:cNvSpPr>
            <a:spLocks noGrp="1"/>
          </p:cNvSpPr>
          <p:nvPr>
            <p:ph type="ctrTitle"/>
          </p:nvPr>
        </p:nvSpPr>
        <p:spPr>
          <a:xfrm>
            <a:off x="2923032" y="2487168"/>
            <a:ext cx="9144000" cy="1152736"/>
          </a:xfrm>
        </p:spPr>
        <p:txBody>
          <a:bodyPr>
            <a:noAutofit/>
          </a:bodyPr>
          <a:lstStyle/>
          <a:p>
            <a:pPr algn="r"/>
            <a:r>
              <a:rPr lang="en-GB" sz="7200" dirty="0"/>
              <a:t>S-98 update VTC</a:t>
            </a:r>
          </a:p>
        </p:txBody>
      </p:sp>
      <p:sp>
        <p:nvSpPr>
          <p:cNvPr id="3" name="Subtitle 2">
            <a:extLst>
              <a:ext uri="{FF2B5EF4-FFF2-40B4-BE49-F238E27FC236}">
                <a16:creationId xmlns:a16="http://schemas.microsoft.com/office/drawing/2014/main" id="{9CE293CB-9E37-3DB4-F550-7AD805861E6A}"/>
              </a:ext>
            </a:extLst>
          </p:cNvPr>
          <p:cNvSpPr>
            <a:spLocks noGrp="1"/>
          </p:cNvSpPr>
          <p:nvPr>
            <p:ph type="subTitle" idx="1"/>
          </p:nvPr>
        </p:nvSpPr>
        <p:spPr>
          <a:xfrm>
            <a:off x="6308344" y="5197615"/>
            <a:ext cx="5619656" cy="878305"/>
          </a:xfrm>
        </p:spPr>
        <p:txBody>
          <a:bodyPr>
            <a:normAutofit/>
          </a:bodyPr>
          <a:lstStyle/>
          <a:p>
            <a:pPr algn="r"/>
            <a:r>
              <a:rPr lang="en-GB" sz="4800" dirty="0"/>
              <a:t>27</a:t>
            </a:r>
            <a:r>
              <a:rPr lang="en-GB" sz="4800" baseline="30000" dirty="0"/>
              <a:t>th</a:t>
            </a:r>
            <a:r>
              <a:rPr lang="en-GB" sz="4800" dirty="0"/>
              <a:t> October 2025</a:t>
            </a:r>
          </a:p>
        </p:txBody>
      </p:sp>
    </p:spTree>
    <p:extLst>
      <p:ext uri="{BB962C8B-B14F-4D97-AF65-F5344CB8AC3E}">
        <p14:creationId xmlns:p14="http://schemas.microsoft.com/office/powerpoint/2010/main" val="27124736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707A1-CB77-B790-2D65-B3818F79014F}"/>
              </a:ext>
            </a:extLst>
          </p:cNvPr>
          <p:cNvSpPr>
            <a:spLocks noGrp="1"/>
          </p:cNvSpPr>
          <p:nvPr>
            <p:ph type="title"/>
          </p:nvPr>
        </p:nvSpPr>
        <p:spPr>
          <a:xfrm>
            <a:off x="66040" y="68453"/>
            <a:ext cx="10515600" cy="748411"/>
          </a:xfrm>
        </p:spPr>
        <p:txBody>
          <a:bodyPr/>
          <a:lstStyle/>
          <a:p>
            <a:r>
              <a:rPr lang="en-US" dirty="0"/>
              <a:t>ENC PT outputs / questions?</a:t>
            </a:r>
            <a:endParaRPr lang="en-GB" dirty="0"/>
          </a:p>
        </p:txBody>
      </p:sp>
      <p:sp>
        <p:nvSpPr>
          <p:cNvPr id="3" name="Content Placeholder 2">
            <a:extLst>
              <a:ext uri="{FF2B5EF4-FFF2-40B4-BE49-F238E27FC236}">
                <a16:creationId xmlns:a16="http://schemas.microsoft.com/office/drawing/2014/main" id="{D02A9D05-3DB1-C42E-6C41-C1D4EB206057}"/>
              </a:ext>
            </a:extLst>
          </p:cNvPr>
          <p:cNvSpPr>
            <a:spLocks noGrp="1"/>
          </p:cNvSpPr>
          <p:nvPr>
            <p:ph idx="1"/>
          </p:nvPr>
        </p:nvSpPr>
        <p:spPr>
          <a:xfrm>
            <a:off x="838200" y="816864"/>
            <a:ext cx="10515600" cy="6041136"/>
          </a:xfrm>
        </p:spPr>
        <p:txBody>
          <a:bodyPr>
            <a:normAutofit lnSpcReduction="10000"/>
          </a:bodyPr>
          <a:lstStyle/>
          <a:p>
            <a:pPr>
              <a:lnSpc>
                <a:spcPct val="100000"/>
              </a:lnSpc>
            </a:pPr>
            <a:r>
              <a:rPr lang="en-US" dirty="0"/>
              <a:t>ENC PT:</a:t>
            </a:r>
          </a:p>
          <a:p>
            <a:pPr lvl="1">
              <a:lnSpc>
                <a:spcPct val="100000"/>
              </a:lnSpc>
            </a:pPr>
            <a:r>
              <a:rPr lang="en-US" dirty="0"/>
              <a:t>“</a:t>
            </a:r>
            <a:r>
              <a:rPr lang="en-US" b="1" dirty="0"/>
              <a:t>S-101PT Chair/Secretary</a:t>
            </a:r>
            <a:r>
              <a:rPr lang="en-US" dirty="0"/>
              <a:t> to report to (S-100WG) S-98 Sub-Group to initiate the investigation of a solution for improved ECDIS functionality for taking into account ENC accuracies.” – </a:t>
            </a:r>
            <a:r>
              <a:rPr lang="en-US" i="1" dirty="0"/>
              <a:t>ref paper from last meeting on uncertainty</a:t>
            </a:r>
          </a:p>
          <a:p>
            <a:pPr lvl="1">
              <a:lnSpc>
                <a:spcPct val="100000"/>
              </a:lnSpc>
            </a:pPr>
            <a:r>
              <a:rPr lang="en-US" dirty="0"/>
              <a:t>“</a:t>
            </a:r>
            <a:r>
              <a:rPr lang="en-US" b="1" dirty="0"/>
              <a:t>S-101PT Chair/IHO Sec</a:t>
            </a:r>
            <a:r>
              <a:rPr lang="en-US" dirty="0"/>
              <a:t> to make the S-98 Sub-Group Lead aware that a proposal for the inclusion of a new attribute in S-101 to allow for dynamic bridge clearance heights to be incorporated into water level adjustment functionality in S-100 ECDIS is being considered by the S-101PT”</a:t>
            </a:r>
          </a:p>
          <a:p>
            <a:pPr lvl="1">
              <a:lnSpc>
                <a:spcPct val="100000"/>
              </a:lnSpc>
            </a:pPr>
            <a:r>
              <a:rPr lang="en-US" dirty="0"/>
              <a:t>Propose adding in a statement to the effect that WLA adjustment of heights may be done when S-101 data structure supports it but should be considered optional until that time</a:t>
            </a:r>
          </a:p>
          <a:p>
            <a:pPr marL="0" indent="0">
              <a:lnSpc>
                <a:spcPct val="100000"/>
              </a:lnSpc>
              <a:buNone/>
            </a:pPr>
            <a:r>
              <a:rPr lang="en-GB" dirty="0"/>
              <a:t>Also :</a:t>
            </a:r>
          </a:p>
          <a:p>
            <a:pPr>
              <a:lnSpc>
                <a:spcPct val="100000"/>
              </a:lnSpc>
            </a:pPr>
            <a:r>
              <a:rPr lang="en-GB" dirty="0"/>
              <a:t>Algorithm – add in a statement to clarify that there is no requirement to display ENC data at a smaller scale than </a:t>
            </a:r>
            <a:r>
              <a:rPr lang="en-GB" dirty="0" err="1"/>
              <a:t>minimumDisplayScale</a:t>
            </a:r>
            <a:r>
              <a:rPr lang="en-GB" dirty="0"/>
              <a:t>. </a:t>
            </a:r>
          </a:p>
          <a:p>
            <a:pPr>
              <a:lnSpc>
                <a:spcPct val="100000"/>
              </a:lnSpc>
            </a:pPr>
            <a:r>
              <a:rPr lang="en-GB" dirty="0"/>
              <a:t>This is a consequence of the algorithm, not a new requirement</a:t>
            </a:r>
          </a:p>
        </p:txBody>
      </p:sp>
    </p:spTree>
    <p:extLst>
      <p:ext uri="{BB962C8B-B14F-4D97-AF65-F5344CB8AC3E}">
        <p14:creationId xmlns:p14="http://schemas.microsoft.com/office/powerpoint/2010/main" val="32664878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2645A5A-641B-3B63-BA2D-C9FA31FC2F36}"/>
              </a:ext>
            </a:extLst>
          </p:cNvPr>
          <p:cNvSpPr>
            <a:spLocks noGrp="1"/>
          </p:cNvSpPr>
          <p:nvPr>
            <p:ph idx="1"/>
          </p:nvPr>
        </p:nvSpPr>
        <p:spPr>
          <a:xfrm>
            <a:off x="277368" y="2825369"/>
            <a:ext cx="11776456" cy="3839591"/>
          </a:xfrm>
        </p:spPr>
        <p:txBody>
          <a:bodyPr>
            <a:normAutofit fontScale="70000" lnSpcReduction="20000"/>
          </a:bodyPr>
          <a:lstStyle/>
          <a:p>
            <a:pPr fontAlgn="base">
              <a:lnSpc>
                <a:spcPct val="120000"/>
              </a:lnSpc>
            </a:pPr>
            <a:r>
              <a:rPr lang="en-US" dirty="0"/>
              <a:t>S-98 should be drafted for review by the end of the year, it's due to go to HSSC next year for approval so any changes need to be proposed and accepted before the end of the year.  My comments on the paper were:</a:t>
            </a:r>
          </a:p>
          <a:p>
            <a:pPr lvl="1" fontAlgn="base">
              <a:lnSpc>
                <a:spcPct val="120000"/>
              </a:lnSpc>
            </a:pPr>
            <a:r>
              <a:rPr lang="en-US" dirty="0"/>
              <a:t>It’s VERY late to alter the algorithm. But it could be done - we would need an explicit set of new text to go into S-98 clarifying how it should work on ECDIS which can be proposed and accepted by the S-98 group. Also, if there are testing impacts they need to be drafted for S-164</a:t>
            </a:r>
          </a:p>
          <a:p>
            <a:pPr lvl="1" fontAlgn="base">
              <a:lnSpc>
                <a:spcPct val="120000"/>
              </a:lnSpc>
            </a:pPr>
            <a:r>
              <a:rPr lang="en-US" dirty="0"/>
              <a:t>The point raised is a good one, that updates later than the survey date can't necessarily inherit the CATZOC values so the algorithm will show more false positives than actually exist.</a:t>
            </a:r>
          </a:p>
          <a:p>
            <a:pPr lvl="1" fontAlgn="base">
              <a:lnSpc>
                <a:spcPct val="120000"/>
              </a:lnSpc>
            </a:pPr>
            <a:r>
              <a:rPr lang="en-US" dirty="0"/>
              <a:t>Too many false positives, however (in my opinion) are not necessarily a problem. False Negatives (i.e. showing something as more safe than it is) must be avoided at all costs, so leaving the algorithm as it is just makes it less effective (and there's plenty of those concerns already).</a:t>
            </a:r>
          </a:p>
          <a:p>
            <a:pPr lvl="1" fontAlgn="base">
              <a:lnSpc>
                <a:spcPct val="120000"/>
              </a:lnSpc>
            </a:pPr>
            <a:r>
              <a:rPr lang="en-US" dirty="0"/>
              <a:t>The user can turn it off, so I'm less worried about it</a:t>
            </a:r>
          </a:p>
          <a:p>
            <a:pPr lvl="1" fontAlgn="base">
              <a:lnSpc>
                <a:spcPct val="120000"/>
              </a:lnSpc>
            </a:pPr>
            <a:r>
              <a:rPr lang="en-US" dirty="0"/>
              <a:t>Any changes need to be simple enough to implement. If we can do this, the group is more likely to accept any changes.</a:t>
            </a:r>
          </a:p>
          <a:p>
            <a:pPr>
              <a:lnSpc>
                <a:spcPct val="120000"/>
              </a:lnSpc>
            </a:pPr>
            <a:endParaRPr lang="en-GB" dirty="0"/>
          </a:p>
        </p:txBody>
      </p:sp>
      <p:pic>
        <p:nvPicPr>
          <p:cNvPr id="2050" name="Picture 2">
            <a:extLst>
              <a:ext uri="{FF2B5EF4-FFF2-40B4-BE49-F238E27FC236}">
                <a16:creationId xmlns:a16="http://schemas.microsoft.com/office/drawing/2014/main" id="{827EBACA-2C27-763E-F003-24C9993121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512" y="40015"/>
            <a:ext cx="5572336" cy="25975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08386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EB344-5AB4-974D-6E40-EC5D2879A801}"/>
              </a:ext>
            </a:extLst>
          </p:cNvPr>
          <p:cNvSpPr>
            <a:spLocks noGrp="1"/>
          </p:cNvSpPr>
          <p:nvPr>
            <p:ph type="title"/>
          </p:nvPr>
        </p:nvSpPr>
        <p:spPr>
          <a:xfrm>
            <a:off x="290383" y="264643"/>
            <a:ext cx="10515600" cy="685199"/>
          </a:xfrm>
        </p:spPr>
        <p:txBody>
          <a:bodyPr>
            <a:normAutofit fontScale="90000"/>
          </a:bodyPr>
          <a:lstStyle/>
          <a:p>
            <a:r>
              <a:rPr lang="en-GB" dirty="0"/>
              <a:t>Vertical Uncertainty</a:t>
            </a:r>
          </a:p>
        </p:txBody>
      </p:sp>
      <p:sp>
        <p:nvSpPr>
          <p:cNvPr id="3" name="Content Placeholder 2">
            <a:extLst>
              <a:ext uri="{FF2B5EF4-FFF2-40B4-BE49-F238E27FC236}">
                <a16:creationId xmlns:a16="http://schemas.microsoft.com/office/drawing/2014/main" id="{3DF43358-644B-D479-61A8-752687C00119}"/>
              </a:ext>
            </a:extLst>
          </p:cNvPr>
          <p:cNvSpPr>
            <a:spLocks noGrp="1"/>
          </p:cNvSpPr>
          <p:nvPr>
            <p:ph idx="1"/>
          </p:nvPr>
        </p:nvSpPr>
        <p:spPr>
          <a:xfrm>
            <a:off x="867032" y="1365873"/>
            <a:ext cx="10515600" cy="4351338"/>
          </a:xfrm>
        </p:spPr>
        <p:txBody>
          <a:bodyPr>
            <a:normAutofit fontScale="92500"/>
          </a:bodyPr>
          <a:lstStyle/>
          <a:p>
            <a:r>
              <a:rPr lang="en-US" dirty="0"/>
              <a:t>Proposal to add vertical uncertainty to 12.9.10 “Indications related to ENC Accuracy” and related sections</a:t>
            </a:r>
          </a:p>
          <a:p>
            <a:r>
              <a:rPr lang="en-US" dirty="0"/>
              <a:t>This would add </a:t>
            </a:r>
            <a:r>
              <a:rPr lang="en-US" dirty="0" err="1"/>
              <a:t>verticalUncertainty</a:t>
            </a:r>
            <a:r>
              <a:rPr lang="en-US" dirty="0"/>
              <a:t> values to calculations when ESC and WLA are switched on, when the user selects “take quality into account”</a:t>
            </a:r>
          </a:p>
          <a:p>
            <a:r>
              <a:rPr lang="en-US" dirty="0"/>
              <a:t>Initial reactions from implementers are in support.</a:t>
            </a:r>
          </a:p>
          <a:p>
            <a:r>
              <a:rPr lang="en-US" dirty="0"/>
              <a:t>We need a name for the “data quality taken into account” selector.</a:t>
            </a:r>
          </a:p>
          <a:p>
            <a:r>
              <a:rPr lang="en-US" dirty="0"/>
              <a:t>Suggest “</a:t>
            </a:r>
            <a:r>
              <a:rPr lang="en-US" strike="sngStrike" dirty="0"/>
              <a:t>Uncertainty Applied” </a:t>
            </a:r>
            <a:r>
              <a:rPr lang="en-US" dirty="0"/>
              <a:t>or “</a:t>
            </a:r>
            <a:r>
              <a:rPr lang="en-US" u="sng" dirty="0">
                <a:solidFill>
                  <a:srgbClr val="FF0000"/>
                </a:solidFill>
              </a:rPr>
              <a:t>Uncertainty</a:t>
            </a:r>
            <a:r>
              <a:rPr lang="en-US" dirty="0"/>
              <a:t>”, </a:t>
            </a:r>
            <a:r>
              <a:rPr lang="en-US" strike="sngStrike" dirty="0"/>
              <a:t>“Data Uncertainty”? </a:t>
            </a:r>
            <a:r>
              <a:rPr lang="en-US" dirty="0"/>
              <a:t>Thoughts? [NOT accuracy]</a:t>
            </a:r>
          </a:p>
          <a:p>
            <a:r>
              <a:rPr lang="en-US" dirty="0"/>
              <a:t>Minimum could be applied, optionally split into vertical and horizontal?</a:t>
            </a:r>
          </a:p>
          <a:p>
            <a:endParaRPr lang="en-GB" dirty="0"/>
          </a:p>
        </p:txBody>
      </p:sp>
      <p:graphicFrame>
        <p:nvGraphicFramePr>
          <p:cNvPr id="4" name="Table 3">
            <a:extLst>
              <a:ext uri="{FF2B5EF4-FFF2-40B4-BE49-F238E27FC236}">
                <a16:creationId xmlns:a16="http://schemas.microsoft.com/office/drawing/2014/main" id="{23EC4158-9D78-C6D4-6B60-5359DA4BF405}"/>
              </a:ext>
            </a:extLst>
          </p:cNvPr>
          <p:cNvGraphicFramePr>
            <a:graphicFrameLocks noGrp="1"/>
          </p:cNvGraphicFramePr>
          <p:nvPr>
            <p:extLst>
              <p:ext uri="{D42A27DB-BD31-4B8C-83A1-F6EECF244321}">
                <p14:modId xmlns:p14="http://schemas.microsoft.com/office/powerpoint/2010/main" val="1815034187"/>
              </p:ext>
            </p:extLst>
          </p:nvPr>
        </p:nvGraphicFramePr>
        <p:xfrm>
          <a:off x="671385" y="5755157"/>
          <a:ext cx="11393590" cy="838200"/>
        </p:xfrm>
        <a:graphic>
          <a:graphicData uri="http://schemas.openxmlformats.org/drawingml/2006/table">
            <a:tbl>
              <a:tblPr/>
              <a:tblGrid>
                <a:gridCol w="1893916">
                  <a:extLst>
                    <a:ext uri="{9D8B030D-6E8A-4147-A177-3AD203B41FA5}">
                      <a16:colId xmlns:a16="http://schemas.microsoft.com/office/drawing/2014/main" val="2250697608"/>
                    </a:ext>
                  </a:extLst>
                </a:gridCol>
                <a:gridCol w="1895488">
                  <a:extLst>
                    <a:ext uri="{9D8B030D-6E8A-4147-A177-3AD203B41FA5}">
                      <a16:colId xmlns:a16="http://schemas.microsoft.com/office/drawing/2014/main" val="1644511514"/>
                    </a:ext>
                  </a:extLst>
                </a:gridCol>
                <a:gridCol w="7604186">
                  <a:extLst>
                    <a:ext uri="{9D8B030D-6E8A-4147-A177-3AD203B41FA5}">
                      <a16:colId xmlns:a16="http://schemas.microsoft.com/office/drawing/2014/main" val="2863082620"/>
                    </a:ext>
                  </a:extLst>
                </a:gridCol>
              </a:tblGrid>
              <a:tr h="0">
                <a:tc>
                  <a:txBody>
                    <a:bodyPr/>
                    <a:lstStyle/>
                    <a:p>
                      <a:pPr>
                        <a:buNone/>
                      </a:pPr>
                      <a:r>
                        <a:rPr lang="en-GB" sz="1100" b="1">
                          <a:effectLst/>
                          <a:latin typeface="inherit"/>
                        </a:rPr>
                        <a:t>Data accuracy selector</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b="1">
                          <a:effectLst/>
                          <a:latin typeface="inherit"/>
                        </a:rPr>
                        <a:t>Products</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b="1">
                          <a:effectLst/>
                          <a:latin typeface="inherit"/>
                        </a:rPr>
                        <a:t>Uncertainty applied</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800534346"/>
                  </a:ext>
                </a:extLst>
              </a:tr>
              <a:tr h="0">
                <a:tc>
                  <a:txBody>
                    <a:bodyPr/>
                    <a:lstStyle/>
                    <a:p>
                      <a:pPr>
                        <a:buNone/>
                      </a:pPr>
                      <a:r>
                        <a:rPr lang="en-GB" sz="1100">
                          <a:effectLst/>
                          <a:latin typeface="inherit"/>
                        </a:rPr>
                        <a:t>Off</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a:effectLst/>
                          <a:latin typeface="inherit"/>
                        </a:rPr>
                        <a:t>S-57 or S-101 alone</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a:effectLst/>
                          <a:latin typeface="inherit"/>
                        </a:rPr>
                        <a:t>Uncertainty not applied</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662923833"/>
                  </a:ext>
                </a:extLst>
              </a:tr>
              <a:tr h="0">
                <a:tc>
                  <a:txBody>
                    <a:bodyPr/>
                    <a:lstStyle/>
                    <a:p>
                      <a:pPr>
                        <a:buNone/>
                      </a:pPr>
                      <a:r>
                        <a:rPr lang="en-GB" sz="1100">
                          <a:effectLst/>
                          <a:latin typeface="inherit"/>
                        </a:rPr>
                        <a:t>On</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a:effectLst/>
                          <a:latin typeface="inherit"/>
                        </a:rPr>
                        <a:t>S-57 or S-101 alone</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US" sz="1100" dirty="0">
                          <a:effectLst/>
                          <a:latin typeface="inherit"/>
                        </a:rPr>
                        <a:t>Horizontal uncertainty applied from S-57 or S-101</a:t>
                      </a:r>
                      <a:endParaRPr lang="en-US" sz="1200" dirty="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790647006"/>
                  </a:ext>
                </a:extLst>
              </a:tr>
              <a:tr h="0">
                <a:tc>
                  <a:txBody>
                    <a:bodyPr/>
                    <a:lstStyle/>
                    <a:p>
                      <a:pPr>
                        <a:buNone/>
                      </a:pPr>
                      <a:r>
                        <a:rPr lang="en-GB" sz="1100" dirty="0">
                          <a:effectLst/>
                          <a:latin typeface="inherit"/>
                        </a:rPr>
                        <a:t>On</a:t>
                      </a:r>
                      <a:endParaRPr lang="en-GB" sz="1200" dirty="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a:effectLst/>
                          <a:latin typeface="inherit"/>
                        </a:rPr>
                        <a:t>S-101 + S-102 (ESC)</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US" sz="1100">
                          <a:effectLst/>
                          <a:latin typeface="inherit"/>
                        </a:rPr>
                        <a:t>Horizontal uncertainty applied from S-101 together with vertical uncertainty from S-102</a:t>
                      </a:r>
                      <a:endParaRPr lang="en-US"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194472255"/>
                  </a:ext>
                </a:extLst>
              </a:tr>
              <a:tr h="0">
                <a:tc>
                  <a:txBody>
                    <a:bodyPr/>
                    <a:lstStyle/>
                    <a:p>
                      <a:pPr>
                        <a:buNone/>
                      </a:pPr>
                      <a:r>
                        <a:rPr lang="en-GB" sz="1100" dirty="0">
                          <a:effectLst/>
                          <a:latin typeface="inherit"/>
                        </a:rPr>
                        <a:t>On</a:t>
                      </a:r>
                      <a:endParaRPr lang="en-GB" sz="1200" dirty="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a:effectLst/>
                          <a:latin typeface="inherit"/>
                        </a:rPr>
                        <a:t>S-101 + S-102 + S-104 (WLA)</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US" sz="1100" dirty="0">
                          <a:effectLst/>
                          <a:latin typeface="inherit"/>
                        </a:rPr>
                        <a:t>Horizontal uncertainty applied from S-101 together with vertical uncertainty applied from S-102 and S-104</a:t>
                      </a:r>
                      <a:endParaRPr lang="en-US" sz="1200" dirty="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045029978"/>
                  </a:ext>
                </a:extLst>
              </a:tr>
            </a:tbl>
          </a:graphicData>
        </a:graphic>
      </p:graphicFrame>
      <p:sp>
        <p:nvSpPr>
          <p:cNvPr id="5" name="Rectangle 1">
            <a:extLst>
              <a:ext uri="{FF2B5EF4-FFF2-40B4-BE49-F238E27FC236}">
                <a16:creationId xmlns:a16="http://schemas.microsoft.com/office/drawing/2014/main" id="{A4E25D5D-DA9A-58D3-43DE-2BF8B9810259}"/>
              </a:ext>
            </a:extLst>
          </p:cNvPr>
          <p:cNvSpPr>
            <a:spLocks noChangeArrowheads="1"/>
          </p:cNvSpPr>
          <p:nvPr/>
        </p:nvSpPr>
        <p:spPr bwMode="auto">
          <a:xfrm>
            <a:off x="484822" y="5032933"/>
            <a:ext cx="13860933"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5758309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4FE2C5-1FB8-C13C-D486-EDABC08AB4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ED9C007-5A4D-0341-8BA3-EB18336E6162}"/>
              </a:ext>
            </a:extLst>
          </p:cNvPr>
          <p:cNvSpPr>
            <a:spLocks noGrp="1"/>
          </p:cNvSpPr>
          <p:nvPr>
            <p:ph type="title"/>
          </p:nvPr>
        </p:nvSpPr>
        <p:spPr>
          <a:xfrm>
            <a:off x="290383" y="264643"/>
            <a:ext cx="10515600" cy="685199"/>
          </a:xfrm>
        </p:spPr>
        <p:txBody>
          <a:bodyPr>
            <a:normAutofit fontScale="90000"/>
          </a:bodyPr>
          <a:lstStyle/>
          <a:p>
            <a:r>
              <a:rPr lang="en-GB" dirty="0"/>
              <a:t>Vertical Uncertainty</a:t>
            </a:r>
          </a:p>
        </p:txBody>
      </p:sp>
      <p:sp>
        <p:nvSpPr>
          <p:cNvPr id="3" name="Content Placeholder 2">
            <a:extLst>
              <a:ext uri="{FF2B5EF4-FFF2-40B4-BE49-F238E27FC236}">
                <a16:creationId xmlns:a16="http://schemas.microsoft.com/office/drawing/2014/main" id="{978A55BB-91AE-FC24-BC90-CC8D1E19A4A0}"/>
              </a:ext>
            </a:extLst>
          </p:cNvPr>
          <p:cNvSpPr>
            <a:spLocks noGrp="1"/>
          </p:cNvSpPr>
          <p:nvPr>
            <p:ph idx="1"/>
          </p:nvPr>
        </p:nvSpPr>
        <p:spPr>
          <a:xfrm>
            <a:off x="829962" y="1107297"/>
            <a:ext cx="11011930" cy="1862444"/>
          </a:xfrm>
        </p:spPr>
        <p:txBody>
          <a:bodyPr>
            <a:normAutofit/>
          </a:bodyPr>
          <a:lstStyle/>
          <a:p>
            <a:r>
              <a:rPr lang="en-US" dirty="0"/>
              <a:t>Requirement to call selector “Uncertainty” added</a:t>
            </a:r>
          </a:p>
          <a:p>
            <a:r>
              <a:rPr lang="en-US" dirty="0"/>
              <a:t>Vertical uncertainty added to all calculations in ESC and WLA when Uncertainty selector is enabled.</a:t>
            </a:r>
          </a:p>
          <a:p>
            <a:endParaRPr lang="en-GB" dirty="0"/>
          </a:p>
        </p:txBody>
      </p:sp>
      <p:graphicFrame>
        <p:nvGraphicFramePr>
          <p:cNvPr id="4" name="Table 3">
            <a:extLst>
              <a:ext uri="{FF2B5EF4-FFF2-40B4-BE49-F238E27FC236}">
                <a16:creationId xmlns:a16="http://schemas.microsoft.com/office/drawing/2014/main" id="{CD92431C-BEA6-F89B-6A22-0DC9E918EC57}"/>
              </a:ext>
            </a:extLst>
          </p:cNvPr>
          <p:cNvGraphicFramePr>
            <a:graphicFrameLocks noGrp="1"/>
          </p:cNvGraphicFramePr>
          <p:nvPr/>
        </p:nvGraphicFramePr>
        <p:xfrm>
          <a:off x="671385" y="5755157"/>
          <a:ext cx="11393590" cy="838200"/>
        </p:xfrm>
        <a:graphic>
          <a:graphicData uri="http://schemas.openxmlformats.org/drawingml/2006/table">
            <a:tbl>
              <a:tblPr/>
              <a:tblGrid>
                <a:gridCol w="1893916">
                  <a:extLst>
                    <a:ext uri="{9D8B030D-6E8A-4147-A177-3AD203B41FA5}">
                      <a16:colId xmlns:a16="http://schemas.microsoft.com/office/drawing/2014/main" val="2250697608"/>
                    </a:ext>
                  </a:extLst>
                </a:gridCol>
                <a:gridCol w="1895488">
                  <a:extLst>
                    <a:ext uri="{9D8B030D-6E8A-4147-A177-3AD203B41FA5}">
                      <a16:colId xmlns:a16="http://schemas.microsoft.com/office/drawing/2014/main" val="1644511514"/>
                    </a:ext>
                  </a:extLst>
                </a:gridCol>
                <a:gridCol w="7604186">
                  <a:extLst>
                    <a:ext uri="{9D8B030D-6E8A-4147-A177-3AD203B41FA5}">
                      <a16:colId xmlns:a16="http://schemas.microsoft.com/office/drawing/2014/main" val="2863082620"/>
                    </a:ext>
                  </a:extLst>
                </a:gridCol>
              </a:tblGrid>
              <a:tr h="0">
                <a:tc>
                  <a:txBody>
                    <a:bodyPr/>
                    <a:lstStyle/>
                    <a:p>
                      <a:pPr>
                        <a:buNone/>
                      </a:pPr>
                      <a:r>
                        <a:rPr lang="en-GB" sz="1100" b="1">
                          <a:effectLst/>
                          <a:latin typeface="inherit"/>
                        </a:rPr>
                        <a:t>Data accuracy selector</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b="1">
                          <a:effectLst/>
                          <a:latin typeface="inherit"/>
                        </a:rPr>
                        <a:t>Products</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b="1">
                          <a:effectLst/>
                          <a:latin typeface="inherit"/>
                        </a:rPr>
                        <a:t>Uncertainty applied</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800534346"/>
                  </a:ext>
                </a:extLst>
              </a:tr>
              <a:tr h="0">
                <a:tc>
                  <a:txBody>
                    <a:bodyPr/>
                    <a:lstStyle/>
                    <a:p>
                      <a:pPr>
                        <a:buNone/>
                      </a:pPr>
                      <a:r>
                        <a:rPr lang="en-GB" sz="1100">
                          <a:effectLst/>
                          <a:latin typeface="inherit"/>
                        </a:rPr>
                        <a:t>Off</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a:effectLst/>
                          <a:latin typeface="inherit"/>
                        </a:rPr>
                        <a:t>S-57 or S-101 alone</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a:effectLst/>
                          <a:latin typeface="inherit"/>
                        </a:rPr>
                        <a:t>Uncertainty not applied</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662923833"/>
                  </a:ext>
                </a:extLst>
              </a:tr>
              <a:tr h="0">
                <a:tc>
                  <a:txBody>
                    <a:bodyPr/>
                    <a:lstStyle/>
                    <a:p>
                      <a:pPr>
                        <a:buNone/>
                      </a:pPr>
                      <a:r>
                        <a:rPr lang="en-GB" sz="1100">
                          <a:effectLst/>
                          <a:latin typeface="inherit"/>
                        </a:rPr>
                        <a:t>On</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a:effectLst/>
                          <a:latin typeface="inherit"/>
                        </a:rPr>
                        <a:t>S-57 or S-101 alone</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US" sz="1100" dirty="0">
                          <a:effectLst/>
                          <a:latin typeface="inherit"/>
                        </a:rPr>
                        <a:t>Horizontal uncertainty applied from S-57 or S-101</a:t>
                      </a:r>
                      <a:endParaRPr lang="en-US" sz="1200" dirty="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790647006"/>
                  </a:ext>
                </a:extLst>
              </a:tr>
              <a:tr h="0">
                <a:tc>
                  <a:txBody>
                    <a:bodyPr/>
                    <a:lstStyle/>
                    <a:p>
                      <a:pPr>
                        <a:buNone/>
                      </a:pPr>
                      <a:r>
                        <a:rPr lang="en-GB" sz="1100" dirty="0">
                          <a:effectLst/>
                          <a:latin typeface="inherit"/>
                        </a:rPr>
                        <a:t>On</a:t>
                      </a:r>
                      <a:endParaRPr lang="en-GB" sz="1200" dirty="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a:effectLst/>
                          <a:latin typeface="inherit"/>
                        </a:rPr>
                        <a:t>S-101 + S-102 (ESC)</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US" sz="1100">
                          <a:effectLst/>
                          <a:latin typeface="inherit"/>
                        </a:rPr>
                        <a:t>Horizontal uncertainty applied from S-101 together with vertical uncertainty from S-102</a:t>
                      </a:r>
                      <a:endParaRPr lang="en-US"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194472255"/>
                  </a:ext>
                </a:extLst>
              </a:tr>
              <a:tr h="0">
                <a:tc>
                  <a:txBody>
                    <a:bodyPr/>
                    <a:lstStyle/>
                    <a:p>
                      <a:pPr>
                        <a:buNone/>
                      </a:pPr>
                      <a:r>
                        <a:rPr lang="en-GB" sz="1100" dirty="0">
                          <a:effectLst/>
                          <a:latin typeface="inherit"/>
                        </a:rPr>
                        <a:t>On</a:t>
                      </a:r>
                      <a:endParaRPr lang="en-GB" sz="1200" dirty="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GB" sz="1100">
                          <a:effectLst/>
                          <a:latin typeface="inherit"/>
                        </a:rPr>
                        <a:t>S-101 + S-102 + S-104 (WLA)</a:t>
                      </a:r>
                      <a:endParaRPr lang="en-GB" sz="120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buNone/>
                      </a:pPr>
                      <a:r>
                        <a:rPr lang="en-US" sz="1100" dirty="0">
                          <a:effectLst/>
                          <a:latin typeface="inherit"/>
                        </a:rPr>
                        <a:t>Horizontal uncertainty applied from S-101 together with vertical uncertainty applied from S-102 and S-104</a:t>
                      </a:r>
                      <a:endParaRPr lang="en-US" sz="1200" dirty="0">
                        <a:effectLst/>
                        <a:latin typeface="Aptos" panose="020B0004020202020204"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045029978"/>
                  </a:ext>
                </a:extLst>
              </a:tr>
            </a:tbl>
          </a:graphicData>
        </a:graphic>
      </p:graphicFrame>
      <p:sp>
        <p:nvSpPr>
          <p:cNvPr id="5" name="Rectangle 1">
            <a:extLst>
              <a:ext uri="{FF2B5EF4-FFF2-40B4-BE49-F238E27FC236}">
                <a16:creationId xmlns:a16="http://schemas.microsoft.com/office/drawing/2014/main" id="{E70AEFE3-5979-7DDD-5269-5A8727EE2D50}"/>
              </a:ext>
            </a:extLst>
          </p:cNvPr>
          <p:cNvSpPr>
            <a:spLocks noChangeArrowheads="1"/>
          </p:cNvSpPr>
          <p:nvPr/>
        </p:nvSpPr>
        <p:spPr bwMode="auto">
          <a:xfrm>
            <a:off x="484822" y="5032933"/>
            <a:ext cx="13860933"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9" name="Picture 8">
            <a:extLst>
              <a:ext uri="{FF2B5EF4-FFF2-40B4-BE49-F238E27FC236}">
                <a16:creationId xmlns:a16="http://schemas.microsoft.com/office/drawing/2014/main" id="{1CA9208D-6140-E1E2-B150-4E5311807D4D}"/>
              </a:ext>
            </a:extLst>
          </p:cNvPr>
          <p:cNvPicPr>
            <a:picLocks noChangeAspect="1"/>
          </p:cNvPicPr>
          <p:nvPr/>
        </p:nvPicPr>
        <p:blipFill>
          <a:blip r:embed="rId2"/>
          <a:srcRect l="57297" t="31868" r="16385" b="47993"/>
          <a:stretch>
            <a:fillRect/>
          </a:stretch>
        </p:blipFill>
        <p:spPr>
          <a:xfrm>
            <a:off x="290383" y="3016169"/>
            <a:ext cx="6161370" cy="2578443"/>
          </a:xfrm>
          <a:prstGeom prst="rect">
            <a:avLst/>
          </a:prstGeom>
          <a:ln>
            <a:solidFill>
              <a:schemeClr val="tx1"/>
            </a:solidFill>
          </a:ln>
        </p:spPr>
      </p:pic>
      <p:pic>
        <p:nvPicPr>
          <p:cNvPr id="11" name="Picture 10">
            <a:extLst>
              <a:ext uri="{FF2B5EF4-FFF2-40B4-BE49-F238E27FC236}">
                <a16:creationId xmlns:a16="http://schemas.microsoft.com/office/drawing/2014/main" id="{8CA771ED-30A3-1F15-FBD0-4B0D4DE975B8}"/>
              </a:ext>
            </a:extLst>
          </p:cNvPr>
          <p:cNvPicPr>
            <a:picLocks noChangeAspect="1"/>
          </p:cNvPicPr>
          <p:nvPr/>
        </p:nvPicPr>
        <p:blipFill>
          <a:blip r:embed="rId3"/>
          <a:srcRect l="16723" t="66159" r="57466" b="24147"/>
          <a:stretch>
            <a:fillRect/>
          </a:stretch>
        </p:blipFill>
        <p:spPr>
          <a:xfrm>
            <a:off x="6466170" y="3735304"/>
            <a:ext cx="5551273" cy="1140174"/>
          </a:xfrm>
          <a:prstGeom prst="rect">
            <a:avLst/>
          </a:prstGeom>
          <a:ln>
            <a:solidFill>
              <a:schemeClr val="tx1"/>
            </a:solidFill>
          </a:ln>
        </p:spPr>
      </p:pic>
    </p:spTree>
    <p:extLst>
      <p:ext uri="{BB962C8B-B14F-4D97-AF65-F5344CB8AC3E}">
        <p14:creationId xmlns:p14="http://schemas.microsoft.com/office/powerpoint/2010/main" val="319313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3F327E7-F675-9CF9-E555-76A5F3A76D48}"/>
              </a:ext>
            </a:extLst>
          </p:cNvPr>
          <p:cNvPicPr>
            <a:picLocks noChangeAspect="1"/>
          </p:cNvPicPr>
          <p:nvPr/>
        </p:nvPicPr>
        <p:blipFill>
          <a:blip r:embed="rId2"/>
          <a:srcRect l="34399" t="16574" r="18300" b="24763"/>
          <a:stretch>
            <a:fillRect/>
          </a:stretch>
        </p:blipFill>
        <p:spPr>
          <a:xfrm>
            <a:off x="0" y="0"/>
            <a:ext cx="10306304" cy="6841819"/>
          </a:xfrm>
          <a:prstGeom prst="rect">
            <a:avLst/>
          </a:prstGeom>
        </p:spPr>
      </p:pic>
      <p:sp>
        <p:nvSpPr>
          <p:cNvPr id="6" name="Title 1">
            <a:extLst>
              <a:ext uri="{FF2B5EF4-FFF2-40B4-BE49-F238E27FC236}">
                <a16:creationId xmlns:a16="http://schemas.microsoft.com/office/drawing/2014/main" id="{9856B43F-9CDE-48D6-2C3F-DEBCF7E4B32D}"/>
              </a:ext>
            </a:extLst>
          </p:cNvPr>
          <p:cNvSpPr txBox="1">
            <a:spLocks/>
          </p:cNvSpPr>
          <p:nvPr/>
        </p:nvSpPr>
        <p:spPr>
          <a:xfrm rot="5400000">
            <a:off x="7365416" y="2766220"/>
            <a:ext cx="6825639"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dirty="0"/>
              <a:t>Primar Comment Sheet.</a:t>
            </a:r>
            <a:endParaRPr lang="en-GB" sz="5400" dirty="0"/>
          </a:p>
        </p:txBody>
      </p:sp>
    </p:spTree>
    <p:extLst>
      <p:ext uri="{BB962C8B-B14F-4D97-AF65-F5344CB8AC3E}">
        <p14:creationId xmlns:p14="http://schemas.microsoft.com/office/powerpoint/2010/main" val="26258669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7ABEC-F99B-32CE-F6E5-D25D2B0F126D}"/>
              </a:ext>
            </a:extLst>
          </p:cNvPr>
          <p:cNvSpPr>
            <a:spLocks noGrp="1"/>
          </p:cNvSpPr>
          <p:nvPr>
            <p:ph type="title"/>
          </p:nvPr>
        </p:nvSpPr>
        <p:spPr>
          <a:xfrm>
            <a:off x="118872" y="40779"/>
            <a:ext cx="10515600" cy="993018"/>
          </a:xfrm>
        </p:spPr>
        <p:txBody>
          <a:bodyPr/>
          <a:lstStyle/>
          <a:p>
            <a:r>
              <a:rPr lang="en-US" dirty="0"/>
              <a:t>Data Import Rules</a:t>
            </a:r>
            <a:endParaRPr lang="en-GB" dirty="0"/>
          </a:p>
        </p:txBody>
      </p:sp>
      <p:sp>
        <p:nvSpPr>
          <p:cNvPr id="3" name="Content Placeholder 2">
            <a:extLst>
              <a:ext uri="{FF2B5EF4-FFF2-40B4-BE49-F238E27FC236}">
                <a16:creationId xmlns:a16="http://schemas.microsoft.com/office/drawing/2014/main" id="{F045CC96-95FD-BF8B-86B9-D22F43403149}"/>
              </a:ext>
            </a:extLst>
          </p:cNvPr>
          <p:cNvSpPr>
            <a:spLocks noGrp="1"/>
          </p:cNvSpPr>
          <p:nvPr>
            <p:ph idx="1"/>
          </p:nvPr>
        </p:nvSpPr>
        <p:spPr>
          <a:xfrm>
            <a:off x="8210296" y="493569"/>
            <a:ext cx="3559048" cy="1068674"/>
          </a:xfrm>
        </p:spPr>
        <p:txBody>
          <a:bodyPr>
            <a:normAutofit/>
          </a:bodyPr>
          <a:lstStyle/>
          <a:p>
            <a:pPr marL="0" indent="0" algn="just">
              <a:buNone/>
            </a:pPr>
            <a:r>
              <a:rPr lang="en-US" sz="2000" b="1" dirty="0">
                <a:solidFill>
                  <a:srgbClr val="C00000"/>
                </a:solidFill>
              </a:rPr>
              <a:t>When should data be loaded, and if it is, is it marked with the “non-official” border?</a:t>
            </a:r>
          </a:p>
          <a:p>
            <a:endParaRPr lang="en-GB" sz="2000" b="1" dirty="0">
              <a:solidFill>
                <a:srgbClr val="C00000"/>
              </a:solidFill>
            </a:endParaRPr>
          </a:p>
        </p:txBody>
      </p:sp>
      <p:sp>
        <p:nvSpPr>
          <p:cNvPr id="4" name="Rectangle: Rounded Corners 3">
            <a:extLst>
              <a:ext uri="{FF2B5EF4-FFF2-40B4-BE49-F238E27FC236}">
                <a16:creationId xmlns:a16="http://schemas.microsoft.com/office/drawing/2014/main" id="{BA5E554B-C743-481C-C6AC-2979A4E68CE8}"/>
              </a:ext>
            </a:extLst>
          </p:cNvPr>
          <p:cNvSpPr/>
          <p:nvPr/>
        </p:nvSpPr>
        <p:spPr>
          <a:xfrm>
            <a:off x="8672576" y="1909064"/>
            <a:ext cx="2312416" cy="4998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SA Root Certificate</a:t>
            </a:r>
            <a:endParaRPr lang="en-GB" dirty="0">
              <a:ln w="0"/>
              <a:solidFill>
                <a:schemeClr val="tx1"/>
              </a:solidFill>
              <a:effectLst>
                <a:outerShdw blurRad="38100" dist="19050" dir="2700000" algn="tl" rotWithShape="0">
                  <a:schemeClr val="dk1">
                    <a:alpha val="40000"/>
                  </a:schemeClr>
                </a:outerShdw>
              </a:effectLst>
            </a:endParaRPr>
          </a:p>
        </p:txBody>
      </p:sp>
      <p:sp>
        <p:nvSpPr>
          <p:cNvPr id="5" name="Rectangle: Rounded Corners 4">
            <a:extLst>
              <a:ext uri="{FF2B5EF4-FFF2-40B4-BE49-F238E27FC236}">
                <a16:creationId xmlns:a16="http://schemas.microsoft.com/office/drawing/2014/main" id="{FC8D3086-94E6-A3E7-769C-F9890D73560D}"/>
              </a:ext>
            </a:extLst>
          </p:cNvPr>
          <p:cNvSpPr/>
          <p:nvPr/>
        </p:nvSpPr>
        <p:spPr>
          <a:xfrm>
            <a:off x="8672576" y="2938272"/>
            <a:ext cx="2312416" cy="79111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(DS) Certificate</a:t>
            </a:r>
            <a:endParaRPr lang="en-GB" dirty="0">
              <a:ln w="0"/>
              <a:solidFill>
                <a:schemeClr val="tx1"/>
              </a:solidFill>
              <a:effectLst>
                <a:outerShdw blurRad="38100" dist="19050" dir="2700000" algn="tl" rotWithShape="0">
                  <a:schemeClr val="dk1">
                    <a:alpha val="40000"/>
                  </a:schemeClr>
                </a:outerShdw>
              </a:effectLst>
            </a:endParaRPr>
          </a:p>
        </p:txBody>
      </p:sp>
      <p:sp>
        <p:nvSpPr>
          <p:cNvPr id="6" name="Rectangle: Rounded Corners 5">
            <a:extLst>
              <a:ext uri="{FF2B5EF4-FFF2-40B4-BE49-F238E27FC236}">
                <a16:creationId xmlns:a16="http://schemas.microsoft.com/office/drawing/2014/main" id="{0C7C237C-2A27-5EEB-68C1-4D8B43AB3A6A}"/>
              </a:ext>
            </a:extLst>
          </p:cNvPr>
          <p:cNvSpPr/>
          <p:nvPr/>
        </p:nvSpPr>
        <p:spPr>
          <a:xfrm>
            <a:off x="8672576" y="3976624"/>
            <a:ext cx="2312416" cy="4998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Signature</a:t>
            </a:r>
            <a:endParaRPr lang="en-GB" dirty="0">
              <a:ln w="0"/>
              <a:solidFill>
                <a:schemeClr val="tx1"/>
              </a:solidFill>
              <a:effectLst>
                <a:outerShdw blurRad="38100" dist="19050" dir="2700000" algn="tl" rotWithShape="0">
                  <a:schemeClr val="dk1">
                    <a:alpha val="40000"/>
                  </a:schemeClr>
                </a:outerShdw>
              </a:effectLst>
            </a:endParaRPr>
          </a:p>
        </p:txBody>
      </p:sp>
      <p:sp>
        <p:nvSpPr>
          <p:cNvPr id="7" name="Rectangle: Rounded Corners 6">
            <a:extLst>
              <a:ext uri="{FF2B5EF4-FFF2-40B4-BE49-F238E27FC236}">
                <a16:creationId xmlns:a16="http://schemas.microsoft.com/office/drawing/2014/main" id="{6BBDD6C0-00F9-5915-CCF8-39D0FB8E035C}"/>
              </a:ext>
            </a:extLst>
          </p:cNvPr>
          <p:cNvSpPr/>
          <p:nvPr/>
        </p:nvSpPr>
        <p:spPr>
          <a:xfrm>
            <a:off x="8672576" y="4595368"/>
            <a:ext cx="2312416" cy="59436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Dataset</a:t>
            </a:r>
            <a:endParaRPr lang="en-GB" dirty="0">
              <a:ln w="0"/>
              <a:solidFill>
                <a:schemeClr val="tx1"/>
              </a:solidFill>
              <a:effectLst>
                <a:outerShdw blurRad="38100" dist="19050" dir="2700000" algn="tl" rotWithShape="0">
                  <a:schemeClr val="dk1">
                    <a:alpha val="40000"/>
                  </a:schemeClr>
                </a:outerShdw>
              </a:effectLst>
            </a:endParaRPr>
          </a:p>
        </p:txBody>
      </p:sp>
      <p:cxnSp>
        <p:nvCxnSpPr>
          <p:cNvPr id="9" name="Connector: Elbow 8">
            <a:extLst>
              <a:ext uri="{FF2B5EF4-FFF2-40B4-BE49-F238E27FC236}">
                <a16:creationId xmlns:a16="http://schemas.microsoft.com/office/drawing/2014/main" id="{F453A380-CFB5-7F55-E5E3-D19471919691}"/>
              </a:ext>
            </a:extLst>
          </p:cNvPr>
          <p:cNvCxnSpPr>
            <a:cxnSpLocks/>
            <a:stCxn id="7" idx="1"/>
            <a:endCxn id="6" idx="1"/>
          </p:cNvCxnSpPr>
          <p:nvPr/>
        </p:nvCxnSpPr>
        <p:spPr>
          <a:xfrm rot="10800000">
            <a:off x="8672576" y="4226560"/>
            <a:ext cx="12700" cy="665988"/>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Connector: Elbow 10">
            <a:extLst>
              <a:ext uri="{FF2B5EF4-FFF2-40B4-BE49-F238E27FC236}">
                <a16:creationId xmlns:a16="http://schemas.microsoft.com/office/drawing/2014/main" id="{25DFF458-FF89-48F2-05CB-9219905F8DB0}"/>
              </a:ext>
            </a:extLst>
          </p:cNvPr>
          <p:cNvCxnSpPr>
            <a:cxnSpLocks/>
            <a:stCxn id="7" idx="1"/>
            <a:endCxn id="5" idx="1"/>
          </p:cNvCxnSpPr>
          <p:nvPr/>
        </p:nvCxnSpPr>
        <p:spPr>
          <a:xfrm rot="10800000">
            <a:off x="8672576" y="3333832"/>
            <a:ext cx="12700" cy="1558717"/>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0861E402-813B-F04B-7E97-07C72E2CA4F8}"/>
              </a:ext>
            </a:extLst>
          </p:cNvPr>
          <p:cNvCxnSpPr>
            <a:cxnSpLocks/>
            <a:stCxn id="5" idx="1"/>
            <a:endCxn id="4" idx="1"/>
          </p:cNvCxnSpPr>
          <p:nvPr/>
        </p:nvCxnSpPr>
        <p:spPr>
          <a:xfrm rot="10800000">
            <a:off x="8672576" y="2159001"/>
            <a:ext cx="12700" cy="1174831"/>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34FFD268-4A01-0319-FDD1-FD8658A9E5A5}"/>
              </a:ext>
            </a:extLst>
          </p:cNvPr>
          <p:cNvSpPr txBox="1"/>
          <p:nvPr/>
        </p:nvSpPr>
        <p:spPr>
          <a:xfrm>
            <a:off x="8701285" y="3471872"/>
            <a:ext cx="1713931" cy="276999"/>
          </a:xfrm>
          <a:prstGeom prst="rect">
            <a:avLst/>
          </a:prstGeom>
          <a:noFill/>
        </p:spPr>
        <p:txBody>
          <a:bodyPr wrap="none" rtlCol="0">
            <a:spAutoFit/>
          </a:bodyPr>
          <a:lstStyle/>
          <a:p>
            <a:r>
              <a:rPr lang="en-US" sz="1200" dirty="0">
                <a:solidFill>
                  <a:srgbClr val="C00000"/>
                </a:solidFill>
                <a:latin typeface="Consolas" panose="020B0609020204030204" pitchFamily="49" charset="0"/>
              </a:rPr>
              <a:t>Role=DATA_PRODUCER</a:t>
            </a:r>
            <a:endParaRPr lang="en-GB" sz="1600" dirty="0">
              <a:solidFill>
                <a:srgbClr val="C00000"/>
              </a:solidFill>
              <a:latin typeface="Consolas" panose="020B0609020204030204" pitchFamily="49" charset="0"/>
            </a:endParaRPr>
          </a:p>
        </p:txBody>
      </p:sp>
      <p:sp>
        <p:nvSpPr>
          <p:cNvPr id="17" name="TextBox 16">
            <a:extLst>
              <a:ext uri="{FF2B5EF4-FFF2-40B4-BE49-F238E27FC236}">
                <a16:creationId xmlns:a16="http://schemas.microsoft.com/office/drawing/2014/main" id="{943EEFC0-4AD6-CBF6-0B08-F2C99FEAE123}"/>
              </a:ext>
            </a:extLst>
          </p:cNvPr>
          <p:cNvSpPr txBox="1"/>
          <p:nvPr/>
        </p:nvSpPr>
        <p:spPr>
          <a:xfrm>
            <a:off x="483616" y="1027906"/>
            <a:ext cx="7648448" cy="6463308"/>
          </a:xfrm>
          <a:prstGeom prst="rect">
            <a:avLst/>
          </a:prstGeom>
          <a:noFill/>
        </p:spPr>
        <p:txBody>
          <a:bodyPr wrap="square" rtlCol="0">
            <a:spAutoFit/>
          </a:bodyPr>
          <a:lstStyle/>
          <a:p>
            <a:r>
              <a:rPr lang="en-US" b="1" dirty="0"/>
              <a:t>Current Rules – in S-98</a:t>
            </a:r>
          </a:p>
          <a:p>
            <a:pPr marL="285750" indent="-285750">
              <a:buFont typeface="Arial" panose="020B0604020202020204" pitchFamily="34" charset="0"/>
              <a:buChar char="•"/>
            </a:pPr>
            <a:r>
              <a:rPr lang="en-US" dirty="0"/>
              <a:t>All certificates must be “valid”, correct format and not expired</a:t>
            </a:r>
          </a:p>
          <a:p>
            <a:pPr marL="285750" indent="-285750">
              <a:buFont typeface="Arial" panose="020B0604020202020204" pitchFamily="34" charset="0"/>
              <a:buChar char="•"/>
            </a:pPr>
            <a:r>
              <a:rPr lang="en-US" dirty="0"/>
              <a:t>All certificates must be authenticated by the scheme administrator</a:t>
            </a:r>
          </a:p>
          <a:p>
            <a:pPr marL="285750" indent="-285750">
              <a:buFont typeface="Arial" panose="020B0604020202020204" pitchFamily="34" charset="0"/>
              <a:buChar char="•"/>
            </a:pPr>
            <a:r>
              <a:rPr lang="en-US" dirty="0"/>
              <a:t>All signatures must be valid. If they are not valid the dataset they sign must not be installed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All catalogues (Feature and Portrayal) must be signed by the Scheme Administrator to be installed</a:t>
            </a:r>
          </a:p>
          <a:p>
            <a:pPr marL="285750" indent="-285750">
              <a:buFont typeface="Arial" panose="020B0604020202020204" pitchFamily="34" charset="0"/>
              <a:buChar char="•"/>
            </a:pPr>
            <a:r>
              <a:rPr lang="en-US" dirty="0"/>
              <a:t>All datasets are marked with the unofficial border unless the role field in the certificate = </a:t>
            </a:r>
          </a:p>
          <a:p>
            <a:pPr marL="742950" lvl="1" indent="-285750">
              <a:buFont typeface="Arial" panose="020B0604020202020204" pitchFamily="34" charset="0"/>
              <a:buChar char="•"/>
            </a:pPr>
            <a:r>
              <a:rPr lang="en-US" dirty="0"/>
              <a:t>DATA_PRODUCER</a:t>
            </a:r>
          </a:p>
          <a:p>
            <a:pPr marL="742950" lvl="1" indent="-285750">
              <a:buFont typeface="Arial" panose="020B0604020202020204" pitchFamily="34" charset="0"/>
              <a:buChar char="•"/>
            </a:pPr>
            <a:r>
              <a:rPr lang="en-US" dirty="0"/>
              <a:t>DATA_AGGREGATOR</a:t>
            </a:r>
          </a:p>
          <a:p>
            <a:pPr marL="742950" lvl="1" indent="-285750">
              <a:buFont typeface="Arial" panose="020B0604020202020204" pitchFamily="34" charset="0"/>
              <a:buChar char="•"/>
            </a:pPr>
            <a:r>
              <a:rPr lang="en-US" dirty="0"/>
              <a:t>Dataset is S-128 and role=AGGREGATOR</a:t>
            </a:r>
          </a:p>
          <a:p>
            <a:pPr marL="285750" indent="-285750">
              <a:buFont typeface="Arial" panose="020B0604020202020204" pitchFamily="34" charset="0"/>
              <a:buChar char="•"/>
            </a:pPr>
            <a:r>
              <a:rPr lang="en-GB" dirty="0"/>
              <a:t>The “id” data producer integer and alpha code elements in the MRN of at least one of the authenticating certificates must match those contained in the dataset and its CATALOG.XML entry.</a:t>
            </a:r>
            <a:endParaRPr lang="en-US" dirty="0"/>
          </a:p>
          <a:p>
            <a:pPr marL="742950" lvl="1"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solidFill>
                  <a:srgbClr val="C00000"/>
                </a:solidFill>
              </a:rPr>
              <a:t>Is there still a requirement for “unofficial data installation” – we think so. </a:t>
            </a:r>
          </a:p>
          <a:p>
            <a:pPr marL="285750" indent="-285750">
              <a:buFont typeface="Arial" panose="020B0604020202020204" pitchFamily="34" charset="0"/>
              <a:buChar char="•"/>
            </a:pPr>
            <a:r>
              <a:rPr lang="en-US" b="1" dirty="0">
                <a:solidFill>
                  <a:srgbClr val="C00000"/>
                </a:solidFill>
              </a:rPr>
              <a:t>Should unofficial data installs be “warned about” using an SSE code?</a:t>
            </a:r>
          </a:p>
          <a:p>
            <a:pPr marL="285750" indent="-285750">
              <a:buFont typeface="Arial" panose="020B0604020202020204" pitchFamily="34" charset="0"/>
              <a:buChar char="•"/>
            </a:pPr>
            <a:r>
              <a:rPr lang="en-US" b="1" dirty="0">
                <a:solidFill>
                  <a:srgbClr val="C00000"/>
                </a:solidFill>
              </a:rPr>
              <a:t>WEND WG – Proposal to cover “what overlaps what?”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GB" dirty="0"/>
          </a:p>
        </p:txBody>
      </p:sp>
      <p:sp>
        <p:nvSpPr>
          <p:cNvPr id="19" name="TextBox 18">
            <a:extLst>
              <a:ext uri="{FF2B5EF4-FFF2-40B4-BE49-F238E27FC236}">
                <a16:creationId xmlns:a16="http://schemas.microsoft.com/office/drawing/2014/main" id="{E5528C86-3B15-6FD7-924B-6C6E10A1B812}"/>
              </a:ext>
            </a:extLst>
          </p:cNvPr>
          <p:cNvSpPr txBox="1"/>
          <p:nvPr/>
        </p:nvSpPr>
        <p:spPr>
          <a:xfrm>
            <a:off x="8930640" y="1703716"/>
            <a:ext cx="1915909" cy="230832"/>
          </a:xfrm>
          <a:prstGeom prst="rect">
            <a:avLst/>
          </a:prstGeom>
          <a:noFill/>
        </p:spPr>
        <p:txBody>
          <a:bodyPr wrap="none" rtlCol="0">
            <a:spAutoFit/>
          </a:bodyPr>
          <a:lstStyle/>
          <a:p>
            <a:r>
              <a:rPr lang="en-US" sz="900" dirty="0">
                <a:solidFill>
                  <a:srgbClr val="C00000"/>
                </a:solidFill>
                <a:latin typeface="Consolas" panose="020B0609020204030204" pitchFamily="49" charset="0"/>
              </a:rPr>
              <a:t>Role = SCHEME_ADMINISTRATOR</a:t>
            </a:r>
            <a:endParaRPr lang="en-GB" sz="1050" dirty="0">
              <a:solidFill>
                <a:srgbClr val="C00000"/>
              </a:solidFill>
              <a:latin typeface="Consolas" panose="020B0609020204030204" pitchFamily="49" charset="0"/>
            </a:endParaRPr>
          </a:p>
        </p:txBody>
      </p:sp>
      <p:sp>
        <p:nvSpPr>
          <p:cNvPr id="22" name="TextBox 21">
            <a:extLst>
              <a:ext uri="{FF2B5EF4-FFF2-40B4-BE49-F238E27FC236}">
                <a16:creationId xmlns:a16="http://schemas.microsoft.com/office/drawing/2014/main" id="{CAD6C3F4-6A5A-B877-DC0C-B60B2C2F5203}"/>
              </a:ext>
            </a:extLst>
          </p:cNvPr>
          <p:cNvSpPr txBox="1"/>
          <p:nvPr/>
        </p:nvSpPr>
        <p:spPr>
          <a:xfrm>
            <a:off x="9740808" y="4595368"/>
            <a:ext cx="1289135" cy="276999"/>
          </a:xfrm>
          <a:prstGeom prst="rect">
            <a:avLst/>
          </a:prstGeom>
          <a:noFill/>
        </p:spPr>
        <p:txBody>
          <a:bodyPr wrap="none" rtlCol="0">
            <a:spAutoFit/>
          </a:bodyPr>
          <a:lstStyle/>
          <a:p>
            <a:r>
              <a:rPr lang="en-US" sz="1200" b="1" dirty="0">
                <a:solidFill>
                  <a:srgbClr val="C00000"/>
                </a:solidFill>
                <a:latin typeface="Consolas" panose="020B0609020204030204" pitchFamily="49" charset="0"/>
              </a:rPr>
              <a:t>id=GB00,00540</a:t>
            </a:r>
          </a:p>
        </p:txBody>
      </p:sp>
      <p:sp>
        <p:nvSpPr>
          <p:cNvPr id="24" name="TextBox 23">
            <a:extLst>
              <a:ext uri="{FF2B5EF4-FFF2-40B4-BE49-F238E27FC236}">
                <a16:creationId xmlns:a16="http://schemas.microsoft.com/office/drawing/2014/main" id="{F25DD476-A9B2-092E-31A1-78C579618C7D}"/>
              </a:ext>
            </a:extLst>
          </p:cNvPr>
          <p:cNvSpPr txBox="1"/>
          <p:nvPr/>
        </p:nvSpPr>
        <p:spPr>
          <a:xfrm>
            <a:off x="8672576" y="2920777"/>
            <a:ext cx="2488946" cy="253916"/>
          </a:xfrm>
          <a:prstGeom prst="rect">
            <a:avLst/>
          </a:prstGeom>
          <a:noFill/>
        </p:spPr>
        <p:txBody>
          <a:bodyPr wrap="square">
            <a:spAutoFit/>
          </a:bodyPr>
          <a:lstStyle/>
          <a:p>
            <a:r>
              <a:rPr lang="en-GB" sz="1050" b="1" dirty="0">
                <a:solidFill>
                  <a:srgbClr val="C00000"/>
                </a:solidFill>
                <a:latin typeface="Arial" panose="020B0604020202020204" pitchFamily="34" charset="0"/>
                <a:ea typeface="MS Mincho" panose="02020609040205080304" pitchFamily="49" charset="-128"/>
              </a:rPr>
              <a:t>Subject</a:t>
            </a:r>
            <a:r>
              <a:rPr lang="en-GB" sz="1050" b="1" dirty="0">
                <a:solidFill>
                  <a:srgbClr val="C00000"/>
                </a:solidFill>
                <a:effectLst/>
                <a:latin typeface="Arial" panose="020B0604020202020204" pitchFamily="34" charset="0"/>
                <a:ea typeface="MS Mincho" panose="02020609040205080304" pitchFamily="49" charset="-128"/>
              </a:rPr>
              <a:t>=urn:mrn:iho:GB00:00540</a:t>
            </a:r>
            <a:endParaRPr lang="en-GB" sz="1050" dirty="0">
              <a:solidFill>
                <a:srgbClr val="C00000"/>
              </a:solidFill>
            </a:endParaRPr>
          </a:p>
        </p:txBody>
      </p:sp>
      <p:sp>
        <p:nvSpPr>
          <p:cNvPr id="12" name="TextBox 11">
            <a:extLst>
              <a:ext uri="{FF2B5EF4-FFF2-40B4-BE49-F238E27FC236}">
                <a16:creationId xmlns:a16="http://schemas.microsoft.com/office/drawing/2014/main" id="{D46E2FFE-C2F9-D429-80FD-905A630281BC}"/>
              </a:ext>
            </a:extLst>
          </p:cNvPr>
          <p:cNvSpPr txBox="1"/>
          <p:nvPr/>
        </p:nvSpPr>
        <p:spPr>
          <a:xfrm>
            <a:off x="8678926" y="3066835"/>
            <a:ext cx="933450" cy="253916"/>
          </a:xfrm>
          <a:prstGeom prst="rect">
            <a:avLst/>
          </a:prstGeom>
          <a:noFill/>
        </p:spPr>
        <p:txBody>
          <a:bodyPr wrap="square">
            <a:spAutoFit/>
          </a:bodyPr>
          <a:lstStyle/>
          <a:p>
            <a:r>
              <a:rPr lang="en-GB" sz="1050" b="1" dirty="0">
                <a:solidFill>
                  <a:srgbClr val="C00000"/>
                </a:solidFill>
                <a:latin typeface="Arial" panose="020B0604020202020204" pitchFamily="34" charset="0"/>
                <a:ea typeface="MS Mincho" panose="02020609040205080304" pitchFamily="49" charset="-128"/>
              </a:rPr>
              <a:t>Issuer=IHO</a:t>
            </a:r>
            <a:endParaRPr lang="en-GB" sz="1050" dirty="0">
              <a:solidFill>
                <a:srgbClr val="C00000"/>
              </a:solidFill>
            </a:endParaRPr>
          </a:p>
        </p:txBody>
      </p:sp>
    </p:spTree>
    <p:extLst>
      <p:ext uri="{BB962C8B-B14F-4D97-AF65-F5344CB8AC3E}">
        <p14:creationId xmlns:p14="http://schemas.microsoft.com/office/powerpoint/2010/main" val="35759455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8925D2-8401-4342-7086-6DB109C26C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C60796-D3C5-A3D0-746E-FD5206397D54}"/>
              </a:ext>
            </a:extLst>
          </p:cNvPr>
          <p:cNvSpPr>
            <a:spLocks noGrp="1"/>
          </p:cNvSpPr>
          <p:nvPr>
            <p:ph type="title"/>
          </p:nvPr>
        </p:nvSpPr>
        <p:spPr>
          <a:xfrm>
            <a:off x="0" y="5903"/>
            <a:ext cx="7039616" cy="993018"/>
          </a:xfrm>
        </p:spPr>
        <p:txBody>
          <a:bodyPr>
            <a:normAutofit/>
          </a:bodyPr>
          <a:lstStyle/>
          <a:p>
            <a:r>
              <a:rPr lang="en-US" dirty="0"/>
              <a:t>Data Import Rules Proposal</a:t>
            </a:r>
            <a:endParaRPr lang="en-GB" dirty="0"/>
          </a:p>
        </p:txBody>
      </p:sp>
      <p:sp>
        <p:nvSpPr>
          <p:cNvPr id="4" name="Rectangle: Rounded Corners 3">
            <a:extLst>
              <a:ext uri="{FF2B5EF4-FFF2-40B4-BE49-F238E27FC236}">
                <a16:creationId xmlns:a16="http://schemas.microsoft.com/office/drawing/2014/main" id="{6432D1AE-AC71-0CFD-236B-B05B0DE9FEF9}"/>
              </a:ext>
            </a:extLst>
          </p:cNvPr>
          <p:cNvSpPr/>
          <p:nvPr/>
        </p:nvSpPr>
        <p:spPr>
          <a:xfrm>
            <a:off x="7039617" y="1169416"/>
            <a:ext cx="2312416" cy="4998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SA Root Certificate</a:t>
            </a:r>
            <a:endParaRPr lang="en-GB" dirty="0">
              <a:ln w="0"/>
              <a:solidFill>
                <a:schemeClr val="tx1"/>
              </a:solidFill>
              <a:effectLst>
                <a:outerShdw blurRad="38100" dist="19050" dir="2700000" algn="tl" rotWithShape="0">
                  <a:schemeClr val="dk1">
                    <a:alpha val="40000"/>
                  </a:schemeClr>
                </a:outerShdw>
              </a:effectLst>
            </a:endParaRPr>
          </a:p>
        </p:txBody>
      </p:sp>
      <p:sp>
        <p:nvSpPr>
          <p:cNvPr id="5" name="Rectangle: Rounded Corners 4">
            <a:extLst>
              <a:ext uri="{FF2B5EF4-FFF2-40B4-BE49-F238E27FC236}">
                <a16:creationId xmlns:a16="http://schemas.microsoft.com/office/drawing/2014/main" id="{3AFB0E4F-5AC3-E73B-0C9F-7068C1519F6E}"/>
              </a:ext>
            </a:extLst>
          </p:cNvPr>
          <p:cNvSpPr/>
          <p:nvPr/>
        </p:nvSpPr>
        <p:spPr>
          <a:xfrm>
            <a:off x="7039617" y="2377861"/>
            <a:ext cx="2312416" cy="61188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Certificate</a:t>
            </a:r>
            <a:endParaRPr lang="en-GB" dirty="0">
              <a:ln w="0"/>
              <a:solidFill>
                <a:schemeClr val="tx1"/>
              </a:solidFill>
              <a:effectLst>
                <a:outerShdw blurRad="38100" dist="19050" dir="2700000" algn="tl" rotWithShape="0">
                  <a:schemeClr val="dk1">
                    <a:alpha val="40000"/>
                  </a:schemeClr>
                </a:outerShdw>
              </a:effectLst>
            </a:endParaRPr>
          </a:p>
        </p:txBody>
      </p:sp>
      <p:sp>
        <p:nvSpPr>
          <p:cNvPr id="6" name="Rectangle: Rounded Corners 5">
            <a:extLst>
              <a:ext uri="{FF2B5EF4-FFF2-40B4-BE49-F238E27FC236}">
                <a16:creationId xmlns:a16="http://schemas.microsoft.com/office/drawing/2014/main" id="{A65F08F3-3D30-A8FA-4C33-1CA6D95DA9C7}"/>
              </a:ext>
            </a:extLst>
          </p:cNvPr>
          <p:cNvSpPr/>
          <p:nvPr/>
        </p:nvSpPr>
        <p:spPr>
          <a:xfrm>
            <a:off x="7039617" y="3236976"/>
            <a:ext cx="2312416" cy="49987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Signature</a:t>
            </a:r>
            <a:endParaRPr lang="en-GB" dirty="0">
              <a:ln w="0"/>
              <a:solidFill>
                <a:schemeClr val="tx1"/>
              </a:solidFill>
              <a:effectLst>
                <a:outerShdw blurRad="38100" dist="19050" dir="2700000" algn="tl" rotWithShape="0">
                  <a:schemeClr val="dk1">
                    <a:alpha val="40000"/>
                  </a:schemeClr>
                </a:outerShdw>
              </a:effectLst>
            </a:endParaRPr>
          </a:p>
        </p:txBody>
      </p:sp>
      <p:sp>
        <p:nvSpPr>
          <p:cNvPr id="7" name="Rectangle: Rounded Corners 6">
            <a:extLst>
              <a:ext uri="{FF2B5EF4-FFF2-40B4-BE49-F238E27FC236}">
                <a16:creationId xmlns:a16="http://schemas.microsoft.com/office/drawing/2014/main" id="{17D8E7CC-0161-3FCA-4FFE-4714387BE60B}"/>
              </a:ext>
            </a:extLst>
          </p:cNvPr>
          <p:cNvSpPr/>
          <p:nvPr/>
        </p:nvSpPr>
        <p:spPr>
          <a:xfrm>
            <a:off x="7039617" y="3855720"/>
            <a:ext cx="2312416" cy="59436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ENC Dataset</a:t>
            </a:r>
            <a:endParaRPr lang="en-GB" dirty="0">
              <a:ln w="0"/>
              <a:solidFill>
                <a:schemeClr val="tx1"/>
              </a:solidFill>
              <a:effectLst>
                <a:outerShdw blurRad="38100" dist="19050" dir="2700000" algn="tl" rotWithShape="0">
                  <a:schemeClr val="dk1">
                    <a:alpha val="40000"/>
                  </a:schemeClr>
                </a:outerShdw>
              </a:effectLst>
            </a:endParaRPr>
          </a:p>
        </p:txBody>
      </p:sp>
      <p:cxnSp>
        <p:nvCxnSpPr>
          <p:cNvPr id="9" name="Connector: Elbow 8">
            <a:extLst>
              <a:ext uri="{FF2B5EF4-FFF2-40B4-BE49-F238E27FC236}">
                <a16:creationId xmlns:a16="http://schemas.microsoft.com/office/drawing/2014/main" id="{D201C1E4-68DC-58B1-D7DE-04A08627A314}"/>
              </a:ext>
            </a:extLst>
          </p:cNvPr>
          <p:cNvCxnSpPr>
            <a:cxnSpLocks/>
            <a:stCxn id="7" idx="1"/>
            <a:endCxn id="6" idx="1"/>
          </p:cNvCxnSpPr>
          <p:nvPr/>
        </p:nvCxnSpPr>
        <p:spPr>
          <a:xfrm rot="10800000">
            <a:off x="7039617" y="3486912"/>
            <a:ext cx="12700" cy="665988"/>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Connector: Elbow 10">
            <a:extLst>
              <a:ext uri="{FF2B5EF4-FFF2-40B4-BE49-F238E27FC236}">
                <a16:creationId xmlns:a16="http://schemas.microsoft.com/office/drawing/2014/main" id="{221AC077-8909-5A49-9D22-0C5EC772CFBA}"/>
              </a:ext>
            </a:extLst>
          </p:cNvPr>
          <p:cNvCxnSpPr>
            <a:cxnSpLocks/>
            <a:stCxn id="7" idx="1"/>
            <a:endCxn id="5" idx="1"/>
          </p:cNvCxnSpPr>
          <p:nvPr/>
        </p:nvCxnSpPr>
        <p:spPr>
          <a:xfrm rot="10800000">
            <a:off x="7039617" y="2683802"/>
            <a:ext cx="12700" cy="1469099"/>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27E9DB06-0269-AB49-EAAC-8D657B5AC98A}"/>
              </a:ext>
            </a:extLst>
          </p:cNvPr>
          <p:cNvCxnSpPr>
            <a:cxnSpLocks/>
            <a:stCxn id="5" idx="1"/>
            <a:endCxn id="4" idx="1"/>
          </p:cNvCxnSpPr>
          <p:nvPr/>
        </p:nvCxnSpPr>
        <p:spPr>
          <a:xfrm rot="10800000">
            <a:off x="7039617" y="1419353"/>
            <a:ext cx="12700" cy="1264449"/>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661E1176-69E0-81C0-19EC-9AB8B2B02F0F}"/>
              </a:ext>
            </a:extLst>
          </p:cNvPr>
          <p:cNvSpPr txBox="1"/>
          <p:nvPr/>
        </p:nvSpPr>
        <p:spPr>
          <a:xfrm>
            <a:off x="7068326" y="2732224"/>
            <a:ext cx="524503" cy="276999"/>
          </a:xfrm>
          <a:prstGeom prst="rect">
            <a:avLst/>
          </a:prstGeom>
          <a:noFill/>
        </p:spPr>
        <p:txBody>
          <a:bodyPr wrap="none" rtlCol="0">
            <a:spAutoFit/>
          </a:bodyPr>
          <a:lstStyle/>
          <a:p>
            <a:r>
              <a:rPr lang="en-US" sz="1200" dirty="0">
                <a:solidFill>
                  <a:srgbClr val="C00000"/>
                </a:solidFill>
                <a:latin typeface="Consolas" panose="020B0609020204030204" pitchFamily="49" charset="0"/>
              </a:rPr>
              <a:t>role</a:t>
            </a:r>
            <a:endParaRPr lang="en-GB" sz="1600" dirty="0">
              <a:solidFill>
                <a:srgbClr val="C00000"/>
              </a:solidFill>
              <a:latin typeface="Consolas" panose="020B0609020204030204" pitchFamily="49" charset="0"/>
            </a:endParaRPr>
          </a:p>
        </p:txBody>
      </p:sp>
      <p:sp>
        <p:nvSpPr>
          <p:cNvPr id="17" name="TextBox 16">
            <a:extLst>
              <a:ext uri="{FF2B5EF4-FFF2-40B4-BE49-F238E27FC236}">
                <a16:creationId xmlns:a16="http://schemas.microsoft.com/office/drawing/2014/main" id="{ABED2AB6-0171-D467-C458-D2DBDE894F6B}"/>
              </a:ext>
            </a:extLst>
          </p:cNvPr>
          <p:cNvSpPr txBox="1"/>
          <p:nvPr/>
        </p:nvSpPr>
        <p:spPr>
          <a:xfrm>
            <a:off x="118872" y="794215"/>
            <a:ext cx="5709920" cy="5632311"/>
          </a:xfrm>
          <a:prstGeom prst="rect">
            <a:avLst/>
          </a:prstGeom>
          <a:noFill/>
        </p:spPr>
        <p:txBody>
          <a:bodyPr wrap="square" rtlCol="0">
            <a:spAutoFit/>
          </a:bodyPr>
          <a:lstStyle/>
          <a:p>
            <a:r>
              <a:rPr lang="en-US" b="1" dirty="0"/>
              <a:t>(Add to current rules in S-98)</a:t>
            </a:r>
            <a:endParaRPr lang="en-US" dirty="0"/>
          </a:p>
          <a:p>
            <a:pPr marL="742950" lvl="1" indent="-285750">
              <a:buFont typeface="Arial" panose="020B0604020202020204" pitchFamily="34" charset="0"/>
              <a:buChar char="•"/>
            </a:pPr>
            <a:endParaRPr lang="en-US" b="1" dirty="0"/>
          </a:p>
          <a:p>
            <a:pPr marL="742950" lvl="1" indent="-285750">
              <a:buFont typeface="Arial" panose="020B0604020202020204" pitchFamily="34" charset="0"/>
              <a:buChar char="•"/>
            </a:pPr>
            <a:r>
              <a:rPr lang="en-US" b="1" dirty="0"/>
              <a:t>All ENC Data is loaded according to the algorithm (Appendix E)</a:t>
            </a:r>
          </a:p>
          <a:p>
            <a:pPr marL="742950" lvl="1" indent="-285750">
              <a:buFont typeface="Arial" panose="020B0604020202020204" pitchFamily="34" charset="0"/>
              <a:buChar char="•"/>
            </a:pPr>
            <a:r>
              <a:rPr lang="en-US" b="1" dirty="0"/>
              <a:t>Non-ENC Data is only used (portrayed/processed) when MSVS is between the values specified in CATALOG.XML for </a:t>
            </a:r>
            <a:r>
              <a:rPr lang="en-US" b="1" dirty="0" err="1"/>
              <a:t>minimumDisplayScale</a:t>
            </a:r>
            <a:r>
              <a:rPr lang="en-US" b="1" dirty="0"/>
              <a:t> and </a:t>
            </a:r>
            <a:r>
              <a:rPr lang="en-US" b="1" dirty="0" err="1"/>
              <a:t>maximumDisplayScale</a:t>
            </a:r>
            <a:endParaRPr lang="en-US" b="1" dirty="0"/>
          </a:p>
          <a:p>
            <a:pPr marL="742950" lvl="1" indent="-285750">
              <a:buFont typeface="Arial" panose="020B0604020202020204" pitchFamily="34" charset="0"/>
              <a:buChar char="•"/>
            </a:pPr>
            <a:endParaRPr lang="en-US" b="1" dirty="0">
              <a:solidFill>
                <a:srgbClr val="C00000"/>
              </a:solidFill>
            </a:endParaRPr>
          </a:p>
          <a:p>
            <a:pPr marL="742950" lvl="1" indent="-285750">
              <a:buFont typeface="Arial" panose="020B0604020202020204" pitchFamily="34" charset="0"/>
              <a:buChar char="•"/>
            </a:pPr>
            <a:r>
              <a:rPr lang="en-US" b="1" dirty="0">
                <a:solidFill>
                  <a:srgbClr val="C00000"/>
                </a:solidFill>
              </a:rPr>
              <a:t>Propose to add to this:</a:t>
            </a:r>
          </a:p>
          <a:p>
            <a:pPr marL="1200150" lvl="2" indent="-285750">
              <a:buFont typeface="Arial" panose="020B0604020202020204" pitchFamily="34" charset="0"/>
              <a:buChar char="•"/>
            </a:pPr>
            <a:r>
              <a:rPr lang="en-US" b="1" dirty="0">
                <a:solidFill>
                  <a:srgbClr val="C00000"/>
                </a:solidFill>
              </a:rPr>
              <a:t>Non-ENC data must only be portrayed over ENC data if:</a:t>
            </a:r>
          </a:p>
          <a:p>
            <a:pPr marL="1657350" lvl="3" indent="-285750">
              <a:buFont typeface="Arial" panose="020B0604020202020204" pitchFamily="34" charset="0"/>
              <a:buChar char="•"/>
            </a:pPr>
            <a:r>
              <a:rPr lang="en-US" b="1" dirty="0">
                <a:solidFill>
                  <a:srgbClr val="C00000"/>
                </a:solidFill>
              </a:rPr>
              <a:t>The data producer of the Non-ENC data is the same as the data producer of the ENC data; or</a:t>
            </a:r>
          </a:p>
          <a:p>
            <a:pPr marL="1657350" lvl="3" indent="-285750">
              <a:buFont typeface="Arial" panose="020B0604020202020204" pitchFamily="34" charset="0"/>
              <a:buChar char="•"/>
            </a:pPr>
            <a:r>
              <a:rPr lang="en-US" b="1" dirty="0">
                <a:solidFill>
                  <a:srgbClr val="C00000"/>
                </a:solidFill>
              </a:rPr>
              <a:t>The ECDIS has imported a certificate issued by the ENC producer with the Non-ENC data producer as its Subject.</a:t>
            </a:r>
          </a:p>
          <a:p>
            <a:pPr lvl="3"/>
            <a:endParaRPr lang="en-US" b="1" dirty="0">
              <a:solidFill>
                <a:srgbClr val="C00000"/>
              </a:solidFill>
            </a:endParaRPr>
          </a:p>
          <a:p>
            <a:pPr lvl="3"/>
            <a:endParaRPr lang="en-US" b="1" dirty="0">
              <a:solidFill>
                <a:srgbClr val="C00000"/>
              </a:solidFill>
            </a:endParaRPr>
          </a:p>
        </p:txBody>
      </p:sp>
      <p:sp>
        <p:nvSpPr>
          <p:cNvPr id="19" name="TextBox 18">
            <a:extLst>
              <a:ext uri="{FF2B5EF4-FFF2-40B4-BE49-F238E27FC236}">
                <a16:creationId xmlns:a16="http://schemas.microsoft.com/office/drawing/2014/main" id="{8FBE3850-B8AD-135E-FA4B-95467BA7F090}"/>
              </a:ext>
            </a:extLst>
          </p:cNvPr>
          <p:cNvSpPr txBox="1"/>
          <p:nvPr/>
        </p:nvSpPr>
        <p:spPr>
          <a:xfrm>
            <a:off x="7297681" y="964068"/>
            <a:ext cx="1915909" cy="230832"/>
          </a:xfrm>
          <a:prstGeom prst="rect">
            <a:avLst/>
          </a:prstGeom>
          <a:noFill/>
        </p:spPr>
        <p:txBody>
          <a:bodyPr wrap="none" rtlCol="0">
            <a:spAutoFit/>
          </a:bodyPr>
          <a:lstStyle/>
          <a:p>
            <a:r>
              <a:rPr lang="en-US" sz="900" dirty="0">
                <a:solidFill>
                  <a:srgbClr val="C00000"/>
                </a:solidFill>
                <a:latin typeface="Consolas" panose="020B0609020204030204" pitchFamily="49" charset="0"/>
              </a:rPr>
              <a:t>Role = SCHEME_ADMINISTRATOR</a:t>
            </a:r>
            <a:endParaRPr lang="en-GB" sz="1050" dirty="0">
              <a:solidFill>
                <a:srgbClr val="C00000"/>
              </a:solidFill>
              <a:latin typeface="Consolas" panose="020B0609020204030204" pitchFamily="49" charset="0"/>
            </a:endParaRPr>
          </a:p>
        </p:txBody>
      </p:sp>
      <p:sp>
        <p:nvSpPr>
          <p:cNvPr id="22" name="TextBox 21">
            <a:extLst>
              <a:ext uri="{FF2B5EF4-FFF2-40B4-BE49-F238E27FC236}">
                <a16:creationId xmlns:a16="http://schemas.microsoft.com/office/drawing/2014/main" id="{745532B8-22C7-AAA6-BF20-5444E990600F}"/>
              </a:ext>
            </a:extLst>
          </p:cNvPr>
          <p:cNvSpPr txBox="1"/>
          <p:nvPr/>
        </p:nvSpPr>
        <p:spPr>
          <a:xfrm>
            <a:off x="8107849" y="3855720"/>
            <a:ext cx="1289135" cy="276999"/>
          </a:xfrm>
          <a:prstGeom prst="rect">
            <a:avLst/>
          </a:prstGeom>
          <a:noFill/>
        </p:spPr>
        <p:txBody>
          <a:bodyPr wrap="none" rtlCol="0">
            <a:spAutoFit/>
          </a:bodyPr>
          <a:lstStyle/>
          <a:p>
            <a:r>
              <a:rPr lang="en-US" sz="1200" b="1" dirty="0">
                <a:solidFill>
                  <a:srgbClr val="C00000"/>
                </a:solidFill>
                <a:latin typeface="Consolas" panose="020B0609020204030204" pitchFamily="49" charset="0"/>
              </a:rPr>
              <a:t>id=XY00,00378</a:t>
            </a:r>
          </a:p>
        </p:txBody>
      </p:sp>
      <p:sp>
        <p:nvSpPr>
          <p:cNvPr id="24" name="TextBox 23">
            <a:extLst>
              <a:ext uri="{FF2B5EF4-FFF2-40B4-BE49-F238E27FC236}">
                <a16:creationId xmlns:a16="http://schemas.microsoft.com/office/drawing/2014/main" id="{E8FC9469-DBE1-8191-E2A9-E408DE36B8A4}"/>
              </a:ext>
            </a:extLst>
          </p:cNvPr>
          <p:cNvSpPr txBox="1"/>
          <p:nvPr/>
        </p:nvSpPr>
        <p:spPr>
          <a:xfrm>
            <a:off x="7045967" y="2358379"/>
            <a:ext cx="1967992" cy="253916"/>
          </a:xfrm>
          <a:prstGeom prst="rect">
            <a:avLst/>
          </a:prstGeom>
          <a:noFill/>
        </p:spPr>
        <p:txBody>
          <a:bodyPr wrap="square">
            <a:spAutoFit/>
          </a:bodyPr>
          <a:lstStyle/>
          <a:p>
            <a:r>
              <a:rPr lang="en-GB" sz="1050" b="1" dirty="0">
                <a:solidFill>
                  <a:srgbClr val="C00000"/>
                </a:solidFill>
                <a:latin typeface="Arial" panose="020B0604020202020204" pitchFamily="34" charset="0"/>
                <a:ea typeface="MS Mincho" panose="02020609040205080304" pitchFamily="49" charset="-128"/>
              </a:rPr>
              <a:t>i</a:t>
            </a:r>
            <a:r>
              <a:rPr lang="en-GB" sz="1050" b="1" dirty="0">
                <a:solidFill>
                  <a:srgbClr val="C00000"/>
                </a:solidFill>
                <a:effectLst/>
                <a:latin typeface="Arial" panose="020B0604020202020204" pitchFamily="34" charset="0"/>
                <a:ea typeface="MS Mincho" panose="02020609040205080304" pitchFamily="49" charset="-128"/>
              </a:rPr>
              <a:t>d=urn:mrn:iho:GB00:00540</a:t>
            </a:r>
            <a:endParaRPr lang="en-GB" sz="1050" dirty="0">
              <a:solidFill>
                <a:srgbClr val="C00000"/>
              </a:solidFill>
            </a:endParaRPr>
          </a:p>
        </p:txBody>
      </p:sp>
      <p:sp>
        <p:nvSpPr>
          <p:cNvPr id="8" name="Rectangle: Rounded Corners 7">
            <a:extLst>
              <a:ext uri="{FF2B5EF4-FFF2-40B4-BE49-F238E27FC236}">
                <a16:creationId xmlns:a16="http://schemas.microsoft.com/office/drawing/2014/main" id="{7ABF86BE-CBA9-3984-D30C-F6C7036CA6F6}"/>
              </a:ext>
            </a:extLst>
          </p:cNvPr>
          <p:cNvSpPr/>
          <p:nvPr/>
        </p:nvSpPr>
        <p:spPr>
          <a:xfrm>
            <a:off x="9715761" y="1169416"/>
            <a:ext cx="2312416" cy="499872"/>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SA Root Certificate</a:t>
            </a:r>
            <a:endParaRPr lang="en-GB" dirty="0">
              <a:ln w="0"/>
              <a:solidFill>
                <a:schemeClr val="tx1"/>
              </a:solidFill>
              <a:effectLst>
                <a:outerShdw blurRad="38100" dist="19050" dir="2700000" algn="tl" rotWithShape="0">
                  <a:schemeClr val="dk1">
                    <a:alpha val="40000"/>
                  </a:schemeClr>
                </a:outerShdw>
              </a:effectLst>
            </a:endParaRPr>
          </a:p>
        </p:txBody>
      </p:sp>
      <p:sp>
        <p:nvSpPr>
          <p:cNvPr id="10" name="Rectangle: Rounded Corners 9">
            <a:extLst>
              <a:ext uri="{FF2B5EF4-FFF2-40B4-BE49-F238E27FC236}">
                <a16:creationId xmlns:a16="http://schemas.microsoft.com/office/drawing/2014/main" id="{78EF7021-E828-B607-636C-1CAF4C43A8D0}"/>
              </a:ext>
            </a:extLst>
          </p:cNvPr>
          <p:cNvSpPr/>
          <p:nvPr/>
        </p:nvSpPr>
        <p:spPr>
          <a:xfrm>
            <a:off x="9715761" y="2377861"/>
            <a:ext cx="2312416" cy="611880"/>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Certificate</a:t>
            </a:r>
            <a:endParaRPr lang="en-GB" dirty="0">
              <a:ln w="0"/>
              <a:solidFill>
                <a:schemeClr val="tx1"/>
              </a:solidFill>
              <a:effectLst>
                <a:outerShdw blurRad="38100" dist="19050" dir="2700000" algn="tl" rotWithShape="0">
                  <a:schemeClr val="dk1">
                    <a:alpha val="40000"/>
                  </a:schemeClr>
                </a:outerShdw>
              </a:effectLst>
            </a:endParaRPr>
          </a:p>
        </p:txBody>
      </p:sp>
      <p:sp>
        <p:nvSpPr>
          <p:cNvPr id="12" name="Rectangle: Rounded Corners 11">
            <a:extLst>
              <a:ext uri="{FF2B5EF4-FFF2-40B4-BE49-F238E27FC236}">
                <a16:creationId xmlns:a16="http://schemas.microsoft.com/office/drawing/2014/main" id="{60330375-BFEA-E45B-666C-728DDC6B3163}"/>
              </a:ext>
            </a:extLst>
          </p:cNvPr>
          <p:cNvSpPr/>
          <p:nvPr/>
        </p:nvSpPr>
        <p:spPr>
          <a:xfrm>
            <a:off x="9715761" y="3236976"/>
            <a:ext cx="2312416" cy="499872"/>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Signature</a:t>
            </a:r>
            <a:endParaRPr lang="en-GB" dirty="0">
              <a:ln w="0"/>
              <a:solidFill>
                <a:schemeClr val="tx1"/>
              </a:solidFill>
              <a:effectLst>
                <a:outerShdw blurRad="38100" dist="19050" dir="2700000" algn="tl" rotWithShape="0">
                  <a:schemeClr val="dk1">
                    <a:alpha val="40000"/>
                  </a:schemeClr>
                </a:outerShdw>
              </a:effectLst>
            </a:endParaRPr>
          </a:p>
        </p:txBody>
      </p:sp>
      <p:sp>
        <p:nvSpPr>
          <p:cNvPr id="14" name="Rectangle: Rounded Corners 13">
            <a:extLst>
              <a:ext uri="{FF2B5EF4-FFF2-40B4-BE49-F238E27FC236}">
                <a16:creationId xmlns:a16="http://schemas.microsoft.com/office/drawing/2014/main" id="{75C0139B-0392-33B4-748B-D266167AC4FD}"/>
              </a:ext>
            </a:extLst>
          </p:cNvPr>
          <p:cNvSpPr/>
          <p:nvPr/>
        </p:nvSpPr>
        <p:spPr>
          <a:xfrm>
            <a:off x="9715761" y="3855720"/>
            <a:ext cx="2312416" cy="594360"/>
          </a:xfrm>
          <a:prstGeom prst="round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Non-ENC Dataset</a:t>
            </a:r>
            <a:endParaRPr lang="en-GB" dirty="0">
              <a:ln w="0"/>
              <a:solidFill>
                <a:schemeClr val="tx1"/>
              </a:solidFill>
              <a:effectLst>
                <a:outerShdw blurRad="38100" dist="19050" dir="2700000" algn="tl" rotWithShape="0">
                  <a:schemeClr val="dk1">
                    <a:alpha val="40000"/>
                  </a:schemeClr>
                </a:outerShdw>
              </a:effectLst>
            </a:endParaRPr>
          </a:p>
        </p:txBody>
      </p:sp>
      <p:cxnSp>
        <p:nvCxnSpPr>
          <p:cNvPr id="15" name="Connector: Elbow 14">
            <a:extLst>
              <a:ext uri="{FF2B5EF4-FFF2-40B4-BE49-F238E27FC236}">
                <a16:creationId xmlns:a16="http://schemas.microsoft.com/office/drawing/2014/main" id="{1E82FC12-2BF6-0980-0B52-BFB66AE37D3B}"/>
              </a:ext>
            </a:extLst>
          </p:cNvPr>
          <p:cNvCxnSpPr>
            <a:cxnSpLocks/>
            <a:stCxn id="14" idx="1"/>
            <a:endCxn id="12" idx="1"/>
          </p:cNvCxnSpPr>
          <p:nvPr/>
        </p:nvCxnSpPr>
        <p:spPr>
          <a:xfrm rot="10800000">
            <a:off x="9715761" y="3486912"/>
            <a:ext cx="12700" cy="665988"/>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07F19BD8-C347-C15A-23E4-C4F7A2D5E275}"/>
              </a:ext>
            </a:extLst>
          </p:cNvPr>
          <p:cNvCxnSpPr>
            <a:cxnSpLocks/>
            <a:stCxn id="14" idx="1"/>
            <a:endCxn id="10" idx="1"/>
          </p:cNvCxnSpPr>
          <p:nvPr/>
        </p:nvCxnSpPr>
        <p:spPr>
          <a:xfrm rot="10800000">
            <a:off x="9715761" y="2683802"/>
            <a:ext cx="12700" cy="1469099"/>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Connector: Elbow 19">
            <a:extLst>
              <a:ext uri="{FF2B5EF4-FFF2-40B4-BE49-F238E27FC236}">
                <a16:creationId xmlns:a16="http://schemas.microsoft.com/office/drawing/2014/main" id="{4BF1548F-1129-7303-AD72-CFC584715189}"/>
              </a:ext>
            </a:extLst>
          </p:cNvPr>
          <p:cNvCxnSpPr>
            <a:cxnSpLocks/>
            <a:stCxn id="10" idx="1"/>
            <a:endCxn id="8" idx="1"/>
          </p:cNvCxnSpPr>
          <p:nvPr/>
        </p:nvCxnSpPr>
        <p:spPr>
          <a:xfrm rot="10800000">
            <a:off x="9715761" y="1419353"/>
            <a:ext cx="12700" cy="1264449"/>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582F9F86-90E7-483A-46C8-A96D057065FD}"/>
              </a:ext>
            </a:extLst>
          </p:cNvPr>
          <p:cNvSpPr txBox="1"/>
          <p:nvPr/>
        </p:nvSpPr>
        <p:spPr>
          <a:xfrm>
            <a:off x="9744470" y="2732224"/>
            <a:ext cx="524503" cy="276999"/>
          </a:xfrm>
          <a:prstGeom prst="rect">
            <a:avLst/>
          </a:prstGeom>
          <a:noFill/>
        </p:spPr>
        <p:txBody>
          <a:bodyPr wrap="none" rtlCol="0">
            <a:spAutoFit/>
          </a:bodyPr>
          <a:lstStyle/>
          <a:p>
            <a:r>
              <a:rPr lang="en-US" sz="1200" dirty="0">
                <a:solidFill>
                  <a:srgbClr val="C00000"/>
                </a:solidFill>
                <a:latin typeface="Consolas" panose="020B0609020204030204" pitchFamily="49" charset="0"/>
              </a:rPr>
              <a:t>role</a:t>
            </a:r>
            <a:endParaRPr lang="en-GB" sz="1600" dirty="0">
              <a:solidFill>
                <a:srgbClr val="C00000"/>
              </a:solidFill>
              <a:latin typeface="Consolas" panose="020B0609020204030204" pitchFamily="49" charset="0"/>
            </a:endParaRPr>
          </a:p>
        </p:txBody>
      </p:sp>
      <p:sp>
        <p:nvSpPr>
          <p:cNvPr id="23" name="TextBox 22">
            <a:extLst>
              <a:ext uri="{FF2B5EF4-FFF2-40B4-BE49-F238E27FC236}">
                <a16:creationId xmlns:a16="http://schemas.microsoft.com/office/drawing/2014/main" id="{3B090687-52A3-F132-60D5-200802F14500}"/>
              </a:ext>
            </a:extLst>
          </p:cNvPr>
          <p:cNvSpPr txBox="1"/>
          <p:nvPr/>
        </p:nvSpPr>
        <p:spPr>
          <a:xfrm>
            <a:off x="9973825" y="964068"/>
            <a:ext cx="1915909" cy="230832"/>
          </a:xfrm>
          <a:prstGeom prst="rect">
            <a:avLst/>
          </a:prstGeom>
          <a:noFill/>
        </p:spPr>
        <p:txBody>
          <a:bodyPr wrap="none" rtlCol="0">
            <a:spAutoFit/>
          </a:bodyPr>
          <a:lstStyle/>
          <a:p>
            <a:r>
              <a:rPr lang="en-US" sz="900" dirty="0">
                <a:solidFill>
                  <a:srgbClr val="C00000"/>
                </a:solidFill>
                <a:latin typeface="Consolas" panose="020B0609020204030204" pitchFamily="49" charset="0"/>
              </a:rPr>
              <a:t>Role = SCHEME_ADMINISTRATOR</a:t>
            </a:r>
            <a:endParaRPr lang="en-GB" sz="1050" dirty="0">
              <a:solidFill>
                <a:srgbClr val="C00000"/>
              </a:solidFill>
              <a:latin typeface="Consolas" panose="020B0609020204030204" pitchFamily="49" charset="0"/>
            </a:endParaRPr>
          </a:p>
        </p:txBody>
      </p:sp>
      <p:sp>
        <p:nvSpPr>
          <p:cNvPr id="25" name="TextBox 24">
            <a:extLst>
              <a:ext uri="{FF2B5EF4-FFF2-40B4-BE49-F238E27FC236}">
                <a16:creationId xmlns:a16="http://schemas.microsoft.com/office/drawing/2014/main" id="{31A97A8C-F5FA-DD2C-7407-2D09EE11FCEE}"/>
              </a:ext>
            </a:extLst>
          </p:cNvPr>
          <p:cNvSpPr txBox="1"/>
          <p:nvPr/>
        </p:nvSpPr>
        <p:spPr>
          <a:xfrm>
            <a:off x="10783993" y="3855720"/>
            <a:ext cx="1289135" cy="276999"/>
          </a:xfrm>
          <a:prstGeom prst="rect">
            <a:avLst/>
          </a:prstGeom>
          <a:noFill/>
        </p:spPr>
        <p:txBody>
          <a:bodyPr wrap="none" rtlCol="0">
            <a:spAutoFit/>
          </a:bodyPr>
          <a:lstStyle/>
          <a:p>
            <a:r>
              <a:rPr lang="en-US" sz="1200" b="1" dirty="0">
                <a:solidFill>
                  <a:srgbClr val="C00000"/>
                </a:solidFill>
                <a:latin typeface="Consolas" panose="020B0609020204030204" pitchFamily="49" charset="0"/>
              </a:rPr>
              <a:t>id=AB00,00493</a:t>
            </a:r>
          </a:p>
        </p:txBody>
      </p:sp>
      <p:sp>
        <p:nvSpPr>
          <p:cNvPr id="26" name="TextBox 25">
            <a:extLst>
              <a:ext uri="{FF2B5EF4-FFF2-40B4-BE49-F238E27FC236}">
                <a16:creationId xmlns:a16="http://schemas.microsoft.com/office/drawing/2014/main" id="{08CF0EE8-33FF-B013-2124-C1A577411B5F}"/>
              </a:ext>
            </a:extLst>
          </p:cNvPr>
          <p:cNvSpPr txBox="1"/>
          <p:nvPr/>
        </p:nvSpPr>
        <p:spPr>
          <a:xfrm>
            <a:off x="9722111" y="2358379"/>
            <a:ext cx="1967992" cy="253916"/>
          </a:xfrm>
          <a:prstGeom prst="rect">
            <a:avLst/>
          </a:prstGeom>
          <a:noFill/>
        </p:spPr>
        <p:txBody>
          <a:bodyPr wrap="square">
            <a:spAutoFit/>
          </a:bodyPr>
          <a:lstStyle/>
          <a:p>
            <a:r>
              <a:rPr lang="en-GB" sz="1050" b="1" dirty="0">
                <a:solidFill>
                  <a:srgbClr val="C00000"/>
                </a:solidFill>
                <a:latin typeface="Arial" panose="020B0604020202020204" pitchFamily="34" charset="0"/>
                <a:ea typeface="MS Mincho" panose="02020609040205080304" pitchFamily="49" charset="-128"/>
              </a:rPr>
              <a:t>i</a:t>
            </a:r>
            <a:r>
              <a:rPr lang="en-GB" sz="1050" b="1" dirty="0">
                <a:solidFill>
                  <a:srgbClr val="C00000"/>
                </a:solidFill>
                <a:effectLst/>
                <a:latin typeface="Arial" panose="020B0604020202020204" pitchFamily="34" charset="0"/>
                <a:ea typeface="MS Mincho" panose="02020609040205080304" pitchFamily="49" charset="-128"/>
              </a:rPr>
              <a:t>d=urn:mrn:iho:GB00:00540</a:t>
            </a:r>
            <a:endParaRPr lang="en-GB" sz="1050" dirty="0">
              <a:solidFill>
                <a:srgbClr val="C00000"/>
              </a:solidFill>
            </a:endParaRPr>
          </a:p>
        </p:txBody>
      </p:sp>
      <p:sp>
        <p:nvSpPr>
          <p:cNvPr id="27" name="Rectangle: Rounded Corners 26">
            <a:extLst>
              <a:ext uri="{FF2B5EF4-FFF2-40B4-BE49-F238E27FC236}">
                <a16:creationId xmlns:a16="http://schemas.microsoft.com/office/drawing/2014/main" id="{CAE0FAA7-9E0B-D9A8-DAAD-324205FEA21A}"/>
              </a:ext>
            </a:extLst>
          </p:cNvPr>
          <p:cNvSpPr/>
          <p:nvPr/>
        </p:nvSpPr>
        <p:spPr>
          <a:xfrm>
            <a:off x="7048006" y="5116459"/>
            <a:ext cx="2312416" cy="895053"/>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Certificate</a:t>
            </a:r>
            <a:endParaRPr lang="en-GB" dirty="0">
              <a:ln w="0"/>
              <a:solidFill>
                <a:schemeClr val="tx1"/>
              </a:solidFill>
              <a:effectLst>
                <a:outerShdw blurRad="38100" dist="19050" dir="2700000" algn="tl" rotWithShape="0">
                  <a:schemeClr val="dk1">
                    <a:alpha val="40000"/>
                  </a:schemeClr>
                </a:outerShdw>
              </a:effectLst>
            </a:endParaRPr>
          </a:p>
        </p:txBody>
      </p:sp>
      <p:sp>
        <p:nvSpPr>
          <p:cNvPr id="28" name="TextBox 27">
            <a:extLst>
              <a:ext uri="{FF2B5EF4-FFF2-40B4-BE49-F238E27FC236}">
                <a16:creationId xmlns:a16="http://schemas.microsoft.com/office/drawing/2014/main" id="{DE8ED0EF-3D2C-C932-238C-F82A19602250}"/>
              </a:ext>
            </a:extLst>
          </p:cNvPr>
          <p:cNvSpPr txBox="1"/>
          <p:nvPr/>
        </p:nvSpPr>
        <p:spPr>
          <a:xfrm>
            <a:off x="7076715" y="5753995"/>
            <a:ext cx="1713931" cy="276999"/>
          </a:xfrm>
          <a:prstGeom prst="rect">
            <a:avLst/>
          </a:prstGeom>
          <a:noFill/>
        </p:spPr>
        <p:txBody>
          <a:bodyPr wrap="none" rtlCol="0">
            <a:spAutoFit/>
          </a:bodyPr>
          <a:lstStyle/>
          <a:p>
            <a:r>
              <a:rPr lang="en-US" sz="1200" dirty="0">
                <a:solidFill>
                  <a:srgbClr val="C00000"/>
                </a:solidFill>
                <a:latin typeface="Consolas" panose="020B0609020204030204" pitchFamily="49" charset="0"/>
              </a:rPr>
              <a:t>Role=DATA_PRODUCER</a:t>
            </a:r>
            <a:endParaRPr lang="en-GB" sz="1600" dirty="0">
              <a:solidFill>
                <a:srgbClr val="C00000"/>
              </a:solidFill>
              <a:latin typeface="Consolas" panose="020B0609020204030204" pitchFamily="49" charset="0"/>
            </a:endParaRPr>
          </a:p>
        </p:txBody>
      </p:sp>
      <p:sp>
        <p:nvSpPr>
          <p:cNvPr id="29" name="TextBox 28">
            <a:extLst>
              <a:ext uri="{FF2B5EF4-FFF2-40B4-BE49-F238E27FC236}">
                <a16:creationId xmlns:a16="http://schemas.microsoft.com/office/drawing/2014/main" id="{73E3DC42-BD59-68CF-6684-B40F1013601D}"/>
              </a:ext>
            </a:extLst>
          </p:cNvPr>
          <p:cNvSpPr txBox="1"/>
          <p:nvPr/>
        </p:nvSpPr>
        <p:spPr>
          <a:xfrm>
            <a:off x="7045967" y="5096977"/>
            <a:ext cx="2488946" cy="253916"/>
          </a:xfrm>
          <a:prstGeom prst="rect">
            <a:avLst/>
          </a:prstGeom>
          <a:noFill/>
        </p:spPr>
        <p:txBody>
          <a:bodyPr wrap="square">
            <a:spAutoFit/>
          </a:bodyPr>
          <a:lstStyle/>
          <a:p>
            <a:r>
              <a:rPr lang="en-GB" sz="1050" b="1" dirty="0">
                <a:solidFill>
                  <a:srgbClr val="C00000"/>
                </a:solidFill>
                <a:latin typeface="Consolas" panose="020B0609020204030204" pitchFamily="49" charset="0"/>
                <a:ea typeface="MS Mincho" panose="02020609040205080304" pitchFamily="49" charset="-128"/>
              </a:rPr>
              <a:t>Subject</a:t>
            </a:r>
            <a:r>
              <a:rPr lang="en-GB" sz="1050" b="1" dirty="0">
                <a:solidFill>
                  <a:srgbClr val="C00000"/>
                </a:solidFill>
                <a:effectLst/>
                <a:latin typeface="Consolas" panose="020B0609020204030204" pitchFamily="49" charset="0"/>
                <a:ea typeface="MS Mincho" panose="02020609040205080304" pitchFamily="49" charset="-128"/>
              </a:rPr>
              <a:t>=urn:mrn:iho:</a:t>
            </a:r>
            <a:r>
              <a:rPr lang="en-GB" sz="1050" b="1" dirty="0">
                <a:solidFill>
                  <a:srgbClr val="C00000"/>
                </a:solidFill>
                <a:latin typeface="Consolas" panose="020B0609020204030204" pitchFamily="49" charset="0"/>
                <a:ea typeface="MS Mincho" panose="02020609040205080304" pitchFamily="49" charset="-128"/>
              </a:rPr>
              <a:t>AB</a:t>
            </a:r>
            <a:r>
              <a:rPr lang="en-GB" sz="1050" b="1" dirty="0">
                <a:solidFill>
                  <a:srgbClr val="C00000"/>
                </a:solidFill>
                <a:effectLst/>
                <a:latin typeface="Consolas" panose="020B0609020204030204" pitchFamily="49" charset="0"/>
                <a:ea typeface="MS Mincho" panose="02020609040205080304" pitchFamily="49" charset="-128"/>
              </a:rPr>
              <a:t>00:00493</a:t>
            </a:r>
            <a:endParaRPr lang="en-GB" sz="1050" dirty="0">
              <a:solidFill>
                <a:srgbClr val="C00000"/>
              </a:solidFill>
              <a:latin typeface="Consolas" panose="020B0609020204030204" pitchFamily="49" charset="0"/>
            </a:endParaRPr>
          </a:p>
        </p:txBody>
      </p:sp>
      <p:sp>
        <p:nvSpPr>
          <p:cNvPr id="30" name="TextBox 29">
            <a:extLst>
              <a:ext uri="{FF2B5EF4-FFF2-40B4-BE49-F238E27FC236}">
                <a16:creationId xmlns:a16="http://schemas.microsoft.com/office/drawing/2014/main" id="{73636116-676E-C4A2-2DC4-B8D84341FD97}"/>
              </a:ext>
            </a:extLst>
          </p:cNvPr>
          <p:cNvSpPr txBox="1"/>
          <p:nvPr/>
        </p:nvSpPr>
        <p:spPr>
          <a:xfrm>
            <a:off x="7039616" y="5243035"/>
            <a:ext cx="2838189" cy="253916"/>
          </a:xfrm>
          <a:prstGeom prst="rect">
            <a:avLst/>
          </a:prstGeom>
          <a:noFill/>
        </p:spPr>
        <p:txBody>
          <a:bodyPr wrap="square">
            <a:spAutoFit/>
          </a:bodyPr>
          <a:lstStyle/>
          <a:p>
            <a:r>
              <a:rPr lang="en-GB" sz="1050" b="1" dirty="0">
                <a:solidFill>
                  <a:srgbClr val="C00000"/>
                </a:solidFill>
                <a:latin typeface="Consolas" panose="020B0609020204030204" pitchFamily="49" charset="0"/>
                <a:ea typeface="MS Mincho" panose="02020609040205080304" pitchFamily="49" charset="-128"/>
              </a:rPr>
              <a:t>Issuer= urn:mrn:iho:XY00:00378</a:t>
            </a:r>
            <a:endParaRPr lang="en-GB" sz="1050" dirty="0">
              <a:solidFill>
                <a:srgbClr val="C00000"/>
              </a:solidFill>
              <a:latin typeface="Consolas" panose="020B0609020204030204" pitchFamily="49" charset="0"/>
            </a:endParaRPr>
          </a:p>
        </p:txBody>
      </p:sp>
      <p:sp>
        <p:nvSpPr>
          <p:cNvPr id="35" name="TextBox 34">
            <a:extLst>
              <a:ext uri="{FF2B5EF4-FFF2-40B4-BE49-F238E27FC236}">
                <a16:creationId xmlns:a16="http://schemas.microsoft.com/office/drawing/2014/main" id="{8219BCF9-3505-D626-BF37-AB0182E0CE5B}"/>
              </a:ext>
            </a:extLst>
          </p:cNvPr>
          <p:cNvSpPr txBox="1"/>
          <p:nvPr/>
        </p:nvSpPr>
        <p:spPr>
          <a:xfrm>
            <a:off x="9269984" y="4636635"/>
            <a:ext cx="670376" cy="261610"/>
          </a:xfrm>
          <a:prstGeom prst="rect">
            <a:avLst/>
          </a:prstGeom>
          <a:noFill/>
        </p:spPr>
        <p:txBody>
          <a:bodyPr wrap="none" rtlCol="0">
            <a:spAutoFit/>
          </a:bodyPr>
          <a:lstStyle/>
          <a:p>
            <a:r>
              <a:rPr lang="en-US" sz="1050" b="1" dirty="0"/>
              <a:t>overlaps</a:t>
            </a:r>
            <a:endParaRPr lang="en-GB" sz="1050" b="1" dirty="0"/>
          </a:p>
        </p:txBody>
      </p:sp>
      <p:cxnSp>
        <p:nvCxnSpPr>
          <p:cNvPr id="37" name="Connector: Elbow 36">
            <a:extLst>
              <a:ext uri="{FF2B5EF4-FFF2-40B4-BE49-F238E27FC236}">
                <a16:creationId xmlns:a16="http://schemas.microsoft.com/office/drawing/2014/main" id="{F04024BF-3BD8-B65A-D6D8-431259494958}"/>
              </a:ext>
            </a:extLst>
          </p:cNvPr>
          <p:cNvCxnSpPr>
            <a:stCxn id="14" idx="2"/>
            <a:endCxn id="7" idx="2"/>
          </p:cNvCxnSpPr>
          <p:nvPr/>
        </p:nvCxnSpPr>
        <p:spPr>
          <a:xfrm rot="5400000">
            <a:off x="9533897" y="3112008"/>
            <a:ext cx="12700" cy="2676144"/>
          </a:xfrm>
          <a:prstGeom prst="bent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82706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B788B-00D6-DB6A-956F-34685D4ACBFD}"/>
              </a:ext>
            </a:extLst>
          </p:cNvPr>
          <p:cNvSpPr>
            <a:spLocks noGrp="1"/>
          </p:cNvSpPr>
          <p:nvPr>
            <p:ph type="title"/>
          </p:nvPr>
        </p:nvSpPr>
        <p:spPr>
          <a:xfrm>
            <a:off x="187960" y="157861"/>
            <a:ext cx="10515600" cy="776859"/>
          </a:xfrm>
        </p:spPr>
        <p:txBody>
          <a:bodyPr/>
          <a:lstStyle/>
          <a:p>
            <a:r>
              <a:rPr lang="en-GB" dirty="0"/>
              <a:t>Other inputs (September / October 2025)</a:t>
            </a:r>
          </a:p>
        </p:txBody>
      </p:sp>
      <p:sp>
        <p:nvSpPr>
          <p:cNvPr id="3" name="Content Placeholder 2">
            <a:extLst>
              <a:ext uri="{FF2B5EF4-FFF2-40B4-BE49-F238E27FC236}">
                <a16:creationId xmlns:a16="http://schemas.microsoft.com/office/drawing/2014/main" id="{041DC3DF-F62F-5EE0-7FFB-29472348CAFB}"/>
              </a:ext>
            </a:extLst>
          </p:cNvPr>
          <p:cNvSpPr>
            <a:spLocks noGrp="1"/>
          </p:cNvSpPr>
          <p:nvPr>
            <p:ph idx="1"/>
          </p:nvPr>
        </p:nvSpPr>
        <p:spPr>
          <a:xfrm>
            <a:off x="838200" y="1414272"/>
            <a:ext cx="10515600" cy="4758627"/>
          </a:xfrm>
        </p:spPr>
        <p:txBody>
          <a:bodyPr>
            <a:normAutofit fontScale="85000" lnSpcReduction="20000"/>
          </a:bodyPr>
          <a:lstStyle/>
          <a:p>
            <a:pPr lvl="0">
              <a:lnSpc>
                <a:spcPct val="120000"/>
              </a:lnSpc>
            </a:pPr>
            <a:r>
              <a:rPr lang="en-US" dirty="0"/>
              <a:t>IALA proposal</a:t>
            </a:r>
            <a:endParaRPr lang="en-GB" dirty="0"/>
          </a:p>
          <a:p>
            <a:pPr lvl="1">
              <a:lnSpc>
                <a:spcPct val="120000"/>
              </a:lnSpc>
            </a:pPr>
            <a:r>
              <a:rPr lang="en-US" dirty="0"/>
              <a:t>Add S-421 to list of PS documented in S-98</a:t>
            </a:r>
            <a:endParaRPr lang="en-GB" dirty="0"/>
          </a:p>
          <a:p>
            <a:pPr lvl="0">
              <a:lnSpc>
                <a:spcPct val="120000"/>
              </a:lnSpc>
            </a:pPr>
            <a:r>
              <a:rPr lang="en-US" dirty="0"/>
              <a:t>WLA adjustment of heights may be done if S-101 supports it in the future but for now should be optional [Affects the wording of S-101 – clarify]</a:t>
            </a:r>
            <a:endParaRPr lang="en-GB" dirty="0"/>
          </a:p>
          <a:p>
            <a:pPr lvl="0">
              <a:lnSpc>
                <a:spcPct val="120000"/>
              </a:lnSpc>
            </a:pPr>
            <a:r>
              <a:rPr lang="en-US" dirty="0"/>
              <a:t>Fields need to be specified in S-128 / Update Status Report</a:t>
            </a:r>
            <a:endParaRPr lang="en-GB" dirty="0">
              <a:solidFill>
                <a:srgbClr val="C00000"/>
              </a:solidFill>
            </a:endParaRPr>
          </a:p>
          <a:p>
            <a:pPr lvl="0">
              <a:lnSpc>
                <a:spcPct val="120000"/>
              </a:lnSpc>
            </a:pPr>
            <a:r>
              <a:rPr lang="en-US" dirty="0"/>
              <a:t>Is temporal overlap and spatial overlap related. We should clarify that “overlap” of S-104 datasets is </a:t>
            </a:r>
            <a:r>
              <a:rPr lang="en-US" dirty="0" err="1"/>
              <a:t>spatio</a:t>
            </a:r>
            <a:r>
              <a:rPr lang="en-US" dirty="0"/>
              <a:t>-temporal, not just spatial.</a:t>
            </a:r>
            <a:endParaRPr lang="en-GB" dirty="0"/>
          </a:p>
          <a:p>
            <a:pPr lvl="0">
              <a:lnSpc>
                <a:spcPct val="120000"/>
              </a:lnSpc>
            </a:pPr>
            <a:r>
              <a:rPr lang="en-US" dirty="0"/>
              <a:t>Clarify cancellation rules and data constraints (CATALOG.XML and datasets)</a:t>
            </a:r>
            <a:endParaRPr lang="en-GB" dirty="0"/>
          </a:p>
          <a:p>
            <a:pPr lvl="0">
              <a:lnSpc>
                <a:spcPct val="120000"/>
              </a:lnSpc>
            </a:pPr>
            <a:r>
              <a:rPr lang="en-US" dirty="0" err="1"/>
              <a:t>Github</a:t>
            </a:r>
            <a:r>
              <a:rPr lang="en-US" dirty="0"/>
              <a:t> repository tidied up issues. 25 remaining.</a:t>
            </a:r>
          </a:p>
          <a:p>
            <a:pPr lvl="0">
              <a:lnSpc>
                <a:spcPct val="120000"/>
              </a:lnSpc>
            </a:pPr>
            <a:r>
              <a:rPr lang="en-US" dirty="0"/>
              <a:t>S-124 update</a:t>
            </a:r>
          </a:p>
          <a:p>
            <a:pPr>
              <a:lnSpc>
                <a:spcPct val="120000"/>
              </a:lnSpc>
            </a:pPr>
            <a:endParaRPr lang="en-GB" dirty="0"/>
          </a:p>
        </p:txBody>
      </p:sp>
    </p:spTree>
    <p:extLst>
      <p:ext uri="{BB962C8B-B14F-4D97-AF65-F5344CB8AC3E}">
        <p14:creationId xmlns:p14="http://schemas.microsoft.com/office/powerpoint/2010/main" val="31456138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1CABE-4CA6-F7EB-E0CE-5C737AC52543}"/>
              </a:ext>
            </a:extLst>
          </p:cNvPr>
          <p:cNvSpPr>
            <a:spLocks noGrp="1"/>
          </p:cNvSpPr>
          <p:nvPr>
            <p:ph type="title"/>
          </p:nvPr>
        </p:nvSpPr>
        <p:spPr>
          <a:xfrm>
            <a:off x="0" y="103314"/>
            <a:ext cx="10515600" cy="577723"/>
          </a:xfrm>
        </p:spPr>
        <p:txBody>
          <a:bodyPr>
            <a:normAutofit fontScale="90000"/>
          </a:bodyPr>
          <a:lstStyle/>
          <a:p>
            <a:r>
              <a:rPr lang="en-US" dirty="0"/>
              <a:t>Inputs from IALA on v2.2.0</a:t>
            </a:r>
            <a:endParaRPr lang="en-GB" dirty="0"/>
          </a:p>
        </p:txBody>
      </p:sp>
      <p:sp>
        <p:nvSpPr>
          <p:cNvPr id="3" name="Content Placeholder 2">
            <a:extLst>
              <a:ext uri="{FF2B5EF4-FFF2-40B4-BE49-F238E27FC236}">
                <a16:creationId xmlns:a16="http://schemas.microsoft.com/office/drawing/2014/main" id="{121EDDC7-0BD0-D0A9-8CDA-AA83584D0E11}"/>
              </a:ext>
            </a:extLst>
          </p:cNvPr>
          <p:cNvSpPr>
            <a:spLocks noGrp="1"/>
          </p:cNvSpPr>
          <p:nvPr>
            <p:ph idx="1"/>
          </p:nvPr>
        </p:nvSpPr>
        <p:spPr>
          <a:xfrm>
            <a:off x="606552" y="808736"/>
            <a:ext cx="10515600" cy="6014720"/>
          </a:xfrm>
        </p:spPr>
        <p:txBody>
          <a:bodyPr>
            <a:normAutofit fontScale="85000" lnSpcReduction="20000"/>
          </a:bodyPr>
          <a:lstStyle/>
          <a:p>
            <a:pPr marL="0" indent="0">
              <a:lnSpc>
                <a:spcPct val="110000"/>
              </a:lnSpc>
              <a:buNone/>
            </a:pPr>
            <a:r>
              <a:rPr lang="en-US" sz="1200" b="1" dirty="0"/>
              <a:t>Clause 2.1</a:t>
            </a:r>
            <a:r>
              <a:rPr lang="en-US" sz="1200" dirty="0"/>
              <a:t>:</a:t>
            </a:r>
          </a:p>
          <a:p>
            <a:pPr>
              <a:lnSpc>
                <a:spcPct val="110000"/>
              </a:lnSpc>
            </a:pPr>
            <a:r>
              <a:rPr lang="en-US" sz="1200" b="1" dirty="0"/>
              <a:t>Todo</a:t>
            </a:r>
            <a:r>
              <a:rPr lang="en-US" sz="1200" dirty="0"/>
              <a:t>: Include IEC 63173-1 as normative reference</a:t>
            </a:r>
          </a:p>
          <a:p>
            <a:pPr>
              <a:lnSpc>
                <a:spcPct val="110000"/>
              </a:lnSpc>
            </a:pPr>
            <a:r>
              <a:rPr lang="en-US" sz="1200" b="1" dirty="0"/>
              <a:t>Reasoning</a:t>
            </a:r>
            <a:r>
              <a:rPr lang="en-US" sz="1200" dirty="0"/>
              <a:t>: S-421 is the format to be used for several processes in an ECDIS. The format is specified in IEC 63173-1</a:t>
            </a:r>
          </a:p>
          <a:p>
            <a:pPr>
              <a:lnSpc>
                <a:spcPct val="110000"/>
              </a:lnSpc>
            </a:pPr>
            <a:r>
              <a:rPr lang="en-US" sz="1200" b="1" dirty="0"/>
              <a:t>Suggestion</a:t>
            </a:r>
            <a:r>
              <a:rPr lang="en-US" sz="1200" dirty="0"/>
              <a:t>: new element in the list: «IEC 63173-1             Maritime navigation and radiocommunication equipment and systems - Data interfaces - Part 1: S-421 Route Plan based on S-100»</a:t>
            </a:r>
          </a:p>
          <a:p>
            <a:pPr>
              <a:lnSpc>
                <a:spcPct val="110000"/>
              </a:lnSpc>
            </a:pPr>
            <a:endParaRPr lang="en-US" sz="1200" dirty="0"/>
          </a:p>
          <a:p>
            <a:pPr marL="0" indent="0">
              <a:lnSpc>
                <a:spcPct val="110000"/>
              </a:lnSpc>
              <a:buNone/>
            </a:pPr>
            <a:r>
              <a:rPr lang="en-US" sz="1200" b="1" dirty="0"/>
              <a:t>Clause 6.1.1</a:t>
            </a:r>
            <a:r>
              <a:rPr lang="en-US" sz="1200" dirty="0"/>
              <a:t>:</a:t>
            </a:r>
          </a:p>
          <a:p>
            <a:pPr>
              <a:lnSpc>
                <a:spcPct val="110000"/>
              </a:lnSpc>
            </a:pPr>
            <a:r>
              <a:rPr lang="en-US" sz="1200" b="1" dirty="0"/>
              <a:t>Todo</a:t>
            </a:r>
            <a:r>
              <a:rPr lang="en-US" sz="1200" dirty="0"/>
              <a:t>: Include S-421 as product specification</a:t>
            </a:r>
          </a:p>
          <a:p>
            <a:pPr>
              <a:lnSpc>
                <a:spcPct val="110000"/>
              </a:lnSpc>
            </a:pPr>
            <a:r>
              <a:rPr lang="en-US" sz="1200" b="1" dirty="0"/>
              <a:t>Reasoning</a:t>
            </a:r>
            <a:r>
              <a:rPr lang="en-US" sz="1200" dirty="0"/>
              <a:t>: S-421 is the product specification, to bring in a route plan from an external actor, and also to establish a route plan ready for export to external actors. Elements may differ from the internal route format and mariner must have easy access to which elements are part of the route plan to exchange.</a:t>
            </a:r>
          </a:p>
          <a:p>
            <a:pPr>
              <a:lnSpc>
                <a:spcPct val="110000"/>
              </a:lnSpc>
            </a:pPr>
            <a:r>
              <a:rPr lang="en-US" sz="1200" b="1" dirty="0"/>
              <a:t>Suggestion</a:t>
            </a:r>
            <a:r>
              <a:rPr lang="en-US" sz="1200" dirty="0"/>
              <a:t>: new bullet point in the list: «S-421 Route Plan, for exchange of a route plan». Eventually also of value to refer here give reference to later clauses in the S-98 document under this bullet point, for example clause 9.2.1.</a:t>
            </a:r>
          </a:p>
          <a:p>
            <a:pPr marL="0" indent="0">
              <a:lnSpc>
                <a:spcPct val="110000"/>
              </a:lnSpc>
              <a:buNone/>
            </a:pPr>
            <a:endParaRPr lang="en-US" sz="1200" dirty="0"/>
          </a:p>
          <a:p>
            <a:pPr marL="0" indent="0">
              <a:lnSpc>
                <a:spcPct val="110000"/>
              </a:lnSpc>
              <a:buNone/>
            </a:pPr>
            <a:r>
              <a:rPr lang="en-US" sz="1200" b="1" dirty="0"/>
              <a:t>Clause 6.1.3</a:t>
            </a:r>
            <a:r>
              <a:rPr lang="en-US" sz="1200" dirty="0"/>
              <a:t>:</a:t>
            </a:r>
          </a:p>
          <a:p>
            <a:pPr>
              <a:lnSpc>
                <a:spcPct val="110000"/>
              </a:lnSpc>
            </a:pPr>
            <a:r>
              <a:rPr lang="en-US" sz="1200" b="1" dirty="0"/>
              <a:t>Todo</a:t>
            </a:r>
            <a:r>
              <a:rPr lang="en-US" sz="1200" dirty="0"/>
              <a:t>: Include S-421 in the list</a:t>
            </a:r>
          </a:p>
          <a:p>
            <a:pPr>
              <a:lnSpc>
                <a:spcPct val="110000"/>
              </a:lnSpc>
            </a:pPr>
            <a:r>
              <a:rPr lang="en-US" sz="1200" b="1" dirty="0"/>
              <a:t>Reasoning</a:t>
            </a:r>
            <a:r>
              <a:rPr lang="en-US" sz="1200" dirty="0"/>
              <a:t>: The product type S-421 is to be utilized for several purposes. A Route plan sent from back of bridge to front of bridge. Exchange with pilots from their portable pilot units or ECDIS’s. Route exchange ship-shore. Plus a high possible value to include S-421 as element of ENDS. The portrayal is defined in IEC 61174 / IEC 63173-1, in connection with the processes route planning and route monitoring.</a:t>
            </a:r>
          </a:p>
          <a:p>
            <a:pPr>
              <a:lnSpc>
                <a:spcPct val="110000"/>
              </a:lnSpc>
            </a:pPr>
            <a:r>
              <a:rPr lang="en-US" sz="1200" b="1" dirty="0"/>
              <a:t>Suggestion</a:t>
            </a:r>
            <a:r>
              <a:rPr lang="en-US" sz="1200" dirty="0"/>
              <a:t>: New bullet point: ‘</a:t>
            </a:r>
            <a:r>
              <a:rPr lang="en-US" sz="1200" i="1" dirty="0"/>
              <a:t>- IEC S-421 Route plan</a:t>
            </a:r>
            <a:r>
              <a:rPr lang="en-US" sz="1200" dirty="0"/>
              <a:t>’</a:t>
            </a:r>
          </a:p>
          <a:p>
            <a:pPr marL="0" indent="0">
              <a:lnSpc>
                <a:spcPct val="110000"/>
              </a:lnSpc>
              <a:buNone/>
            </a:pPr>
            <a:endParaRPr lang="en-US" sz="1200" dirty="0"/>
          </a:p>
          <a:p>
            <a:pPr marL="0" indent="0">
              <a:lnSpc>
                <a:spcPct val="110000"/>
              </a:lnSpc>
              <a:buNone/>
            </a:pPr>
            <a:r>
              <a:rPr lang="en-US" sz="1200" b="1" dirty="0"/>
              <a:t>Clause 9.2.1</a:t>
            </a:r>
            <a:r>
              <a:rPr lang="en-US" sz="1200" dirty="0"/>
              <a:t>:</a:t>
            </a:r>
          </a:p>
          <a:p>
            <a:pPr>
              <a:lnSpc>
                <a:spcPct val="110000"/>
              </a:lnSpc>
            </a:pPr>
            <a:r>
              <a:rPr lang="en-US" sz="1200" b="1" dirty="0"/>
              <a:t>Todo</a:t>
            </a:r>
            <a:r>
              <a:rPr lang="en-US" sz="1200" dirty="0"/>
              <a:t>: Evaluate if an extra line can cause better guidance</a:t>
            </a:r>
          </a:p>
          <a:p>
            <a:pPr>
              <a:lnSpc>
                <a:spcPct val="110000"/>
              </a:lnSpc>
            </a:pPr>
            <a:r>
              <a:rPr lang="en-US" sz="1200" b="1" dirty="0"/>
              <a:t>Reasoning</a:t>
            </a:r>
            <a:r>
              <a:rPr lang="en-US" sz="1200" dirty="0"/>
              <a:t>: The route plan consists of waypoints, legs and action points, and all of these including to some degree labels, will always display over the given data layers when a route is being planned or used for navigation (under </a:t>
            </a:r>
            <a:r>
              <a:rPr lang="en-US" sz="1200" dirty="0" err="1"/>
              <a:t>monitioring</a:t>
            </a:r>
            <a:r>
              <a:rPr lang="en-US" sz="1200" dirty="0"/>
              <a:t>) in the ECDIS. A sentence here can also be referred to in 6.1.4 «Data layers in Display base and Standard Display» to better explain that the route plan is a separate element (data layer!) handled differently than all other data layers.</a:t>
            </a:r>
          </a:p>
          <a:p>
            <a:pPr>
              <a:lnSpc>
                <a:spcPct val="110000"/>
              </a:lnSpc>
            </a:pPr>
            <a:r>
              <a:rPr lang="en-US" sz="1200" b="1" dirty="0"/>
              <a:t>Suggestion</a:t>
            </a:r>
            <a:r>
              <a:rPr lang="en-US" sz="1200" dirty="0"/>
              <a:t>: Evaluate if a sentence can be included in the end of the second paragraph after «… in </a:t>
            </a:r>
            <a:r>
              <a:rPr lang="en-US" sz="1200" dirty="0" err="1"/>
              <a:t>ther</a:t>
            </a:r>
            <a:r>
              <a:rPr lang="en-US" sz="1200" dirty="0"/>
              <a:t> list below:». Suggested sentence: «The route plan including waypoints, legs, cross track zones and action points will have priority over these».</a:t>
            </a:r>
          </a:p>
          <a:p>
            <a:pPr marL="0" indent="0">
              <a:lnSpc>
                <a:spcPct val="110000"/>
              </a:lnSpc>
              <a:buNone/>
            </a:pPr>
            <a:endParaRPr lang="en-US" sz="1200" dirty="0"/>
          </a:p>
          <a:p>
            <a:pPr>
              <a:lnSpc>
                <a:spcPct val="110000"/>
              </a:lnSpc>
            </a:pPr>
            <a:endParaRPr lang="en-GB" sz="1200" dirty="0"/>
          </a:p>
        </p:txBody>
      </p:sp>
    </p:spTree>
    <p:extLst>
      <p:ext uri="{BB962C8B-B14F-4D97-AF65-F5344CB8AC3E}">
        <p14:creationId xmlns:p14="http://schemas.microsoft.com/office/powerpoint/2010/main" val="6754380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474C0-B5BF-0486-C273-75555040417E}"/>
              </a:ext>
            </a:extLst>
          </p:cNvPr>
          <p:cNvSpPr>
            <a:spLocks noGrp="1"/>
          </p:cNvSpPr>
          <p:nvPr>
            <p:ph type="title"/>
          </p:nvPr>
        </p:nvSpPr>
        <p:spPr/>
        <p:txBody>
          <a:bodyPr/>
          <a:lstStyle/>
          <a:p>
            <a:r>
              <a:rPr lang="en-US" dirty="0"/>
              <a:t>Forward plan – questions?</a:t>
            </a:r>
            <a:endParaRPr lang="en-GB" dirty="0"/>
          </a:p>
        </p:txBody>
      </p:sp>
      <p:sp>
        <p:nvSpPr>
          <p:cNvPr id="3" name="Content Placeholder 2">
            <a:extLst>
              <a:ext uri="{FF2B5EF4-FFF2-40B4-BE49-F238E27FC236}">
                <a16:creationId xmlns:a16="http://schemas.microsoft.com/office/drawing/2014/main" id="{7DA9BD53-26AF-3A8A-E7B2-31ED874C4DF9}"/>
              </a:ext>
            </a:extLst>
          </p:cNvPr>
          <p:cNvSpPr>
            <a:spLocks noGrp="1"/>
          </p:cNvSpPr>
          <p:nvPr>
            <p:ph idx="1"/>
          </p:nvPr>
        </p:nvSpPr>
        <p:spPr/>
        <p:txBody>
          <a:bodyPr/>
          <a:lstStyle/>
          <a:p>
            <a:r>
              <a:rPr lang="en-US" dirty="0"/>
              <a:t>Please read through and send further comments for next VTC</a:t>
            </a:r>
          </a:p>
          <a:p>
            <a:r>
              <a:rPr lang="en-US" dirty="0"/>
              <a:t>VTC November</a:t>
            </a:r>
          </a:p>
          <a:p>
            <a:r>
              <a:rPr lang="en-US" dirty="0"/>
              <a:t>Possible F2F December (tbc by end October)</a:t>
            </a:r>
          </a:p>
          <a:p>
            <a:r>
              <a:rPr lang="en-US" dirty="0"/>
              <a:t>S-98 to be submitted for review by PT end December, </a:t>
            </a:r>
          </a:p>
          <a:p>
            <a:r>
              <a:rPr lang="en-US" dirty="0"/>
              <a:t>On to S100WG for review</a:t>
            </a:r>
          </a:p>
          <a:p>
            <a:r>
              <a:rPr lang="en-US" dirty="0"/>
              <a:t>Adjudication of comments prior to TSM – TSM for final adjudication and forwarding to HSSC 2026</a:t>
            </a:r>
            <a:endParaRPr lang="en-GB" dirty="0"/>
          </a:p>
        </p:txBody>
      </p:sp>
    </p:spTree>
    <p:extLst>
      <p:ext uri="{BB962C8B-B14F-4D97-AF65-F5344CB8AC3E}">
        <p14:creationId xmlns:p14="http://schemas.microsoft.com/office/powerpoint/2010/main" val="37135251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79234-D4B9-C504-91B1-F339FD4A3DEE}"/>
              </a:ext>
            </a:extLst>
          </p:cNvPr>
          <p:cNvSpPr>
            <a:spLocks noGrp="1"/>
          </p:cNvSpPr>
          <p:nvPr>
            <p:ph type="title"/>
          </p:nvPr>
        </p:nvSpPr>
        <p:spPr>
          <a:xfrm>
            <a:off x="439928" y="304165"/>
            <a:ext cx="10515600" cy="874395"/>
          </a:xfrm>
        </p:spPr>
        <p:txBody>
          <a:bodyPr/>
          <a:lstStyle/>
          <a:p>
            <a:r>
              <a:rPr lang="en-GB" dirty="0"/>
              <a:t>Agenda</a:t>
            </a:r>
          </a:p>
        </p:txBody>
      </p:sp>
      <p:sp>
        <p:nvSpPr>
          <p:cNvPr id="3" name="Content Placeholder 2">
            <a:extLst>
              <a:ext uri="{FF2B5EF4-FFF2-40B4-BE49-F238E27FC236}">
                <a16:creationId xmlns:a16="http://schemas.microsoft.com/office/drawing/2014/main" id="{4DCA68D8-1360-C690-7AD5-D0E4402F20BC}"/>
              </a:ext>
            </a:extLst>
          </p:cNvPr>
          <p:cNvSpPr>
            <a:spLocks noGrp="1"/>
          </p:cNvSpPr>
          <p:nvPr>
            <p:ph idx="1"/>
          </p:nvPr>
        </p:nvSpPr>
        <p:spPr>
          <a:xfrm>
            <a:off x="838200" y="1402080"/>
            <a:ext cx="10515600" cy="4774883"/>
          </a:xfrm>
        </p:spPr>
        <p:txBody>
          <a:bodyPr>
            <a:normAutofit/>
          </a:bodyPr>
          <a:lstStyle/>
          <a:p>
            <a:r>
              <a:rPr lang="en-GB" sz="3200" dirty="0"/>
              <a:t>Introductions</a:t>
            </a:r>
          </a:p>
          <a:p>
            <a:r>
              <a:rPr lang="en-GB" sz="3200" dirty="0"/>
              <a:t>S-164 update</a:t>
            </a:r>
          </a:p>
          <a:p>
            <a:r>
              <a:rPr lang="en-GB" sz="3200" dirty="0"/>
              <a:t>S-98 progress</a:t>
            </a:r>
          </a:p>
          <a:p>
            <a:pPr lvl="2"/>
            <a:r>
              <a:rPr lang="en-GB" sz="2400" dirty="0"/>
              <a:t>Document update</a:t>
            </a:r>
          </a:p>
          <a:p>
            <a:pPr lvl="2"/>
            <a:r>
              <a:rPr lang="en-GB" sz="2400" dirty="0"/>
              <a:t>Outstanding changes</a:t>
            </a:r>
          </a:p>
          <a:p>
            <a:pPr lvl="2"/>
            <a:r>
              <a:rPr lang="en-GB" sz="2400" dirty="0"/>
              <a:t>S100WG</a:t>
            </a:r>
          </a:p>
          <a:p>
            <a:r>
              <a:rPr lang="en-GB" sz="3200" dirty="0"/>
              <a:t>Forward plan</a:t>
            </a:r>
          </a:p>
          <a:p>
            <a:r>
              <a:rPr lang="en-GB" sz="3200" dirty="0"/>
              <a:t>Other Contributions / AOB?</a:t>
            </a:r>
          </a:p>
          <a:p>
            <a:r>
              <a:rPr lang="en-GB" sz="3200" dirty="0"/>
              <a:t>Next meeting</a:t>
            </a:r>
          </a:p>
          <a:p>
            <a:pPr lvl="1"/>
            <a:endParaRPr lang="en-GB" sz="2800" dirty="0"/>
          </a:p>
        </p:txBody>
      </p:sp>
    </p:spTree>
    <p:extLst>
      <p:ext uri="{BB962C8B-B14F-4D97-AF65-F5344CB8AC3E}">
        <p14:creationId xmlns:p14="http://schemas.microsoft.com/office/powerpoint/2010/main" val="26196602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59FD2-FFED-FD21-6351-12EBAA3A2825}"/>
              </a:ext>
            </a:extLst>
          </p:cNvPr>
          <p:cNvSpPr>
            <a:spLocks noGrp="1"/>
          </p:cNvSpPr>
          <p:nvPr>
            <p:ph type="title"/>
          </p:nvPr>
        </p:nvSpPr>
        <p:spPr>
          <a:xfrm>
            <a:off x="427736" y="300101"/>
            <a:ext cx="10515600" cy="902843"/>
          </a:xfrm>
        </p:spPr>
        <p:txBody>
          <a:bodyPr/>
          <a:lstStyle/>
          <a:p>
            <a:r>
              <a:rPr lang="en-GB" dirty="0"/>
              <a:t>S-164</a:t>
            </a:r>
          </a:p>
        </p:txBody>
      </p:sp>
      <p:sp>
        <p:nvSpPr>
          <p:cNvPr id="3" name="Content Placeholder 2">
            <a:extLst>
              <a:ext uri="{FF2B5EF4-FFF2-40B4-BE49-F238E27FC236}">
                <a16:creationId xmlns:a16="http://schemas.microsoft.com/office/drawing/2014/main" id="{06B14AC8-A0B5-2069-A02F-6BF877FE4037}"/>
              </a:ext>
            </a:extLst>
          </p:cNvPr>
          <p:cNvSpPr>
            <a:spLocks noGrp="1"/>
          </p:cNvSpPr>
          <p:nvPr>
            <p:ph idx="1"/>
          </p:nvPr>
        </p:nvSpPr>
        <p:spPr>
          <a:xfrm>
            <a:off x="891032" y="1202944"/>
            <a:ext cx="10515600" cy="5185664"/>
          </a:xfrm>
        </p:spPr>
        <p:txBody>
          <a:bodyPr>
            <a:normAutofit/>
          </a:bodyPr>
          <a:lstStyle/>
          <a:p>
            <a:pPr>
              <a:lnSpc>
                <a:spcPct val="110000"/>
              </a:lnSpc>
            </a:pPr>
            <a:r>
              <a:rPr lang="en-US" dirty="0"/>
              <a:t>Dedicated S-164 meeting </a:t>
            </a:r>
          </a:p>
          <a:p>
            <a:pPr>
              <a:lnSpc>
                <a:spcPct val="110000"/>
              </a:lnSpc>
            </a:pPr>
            <a:r>
              <a:rPr lang="en-US" dirty="0"/>
              <a:t>Next meeting mid-November</a:t>
            </a:r>
          </a:p>
          <a:p>
            <a:pPr>
              <a:lnSpc>
                <a:spcPct val="110000"/>
              </a:lnSpc>
            </a:pPr>
            <a:r>
              <a:rPr lang="en-US" dirty="0"/>
              <a:t>Progress Update</a:t>
            </a:r>
            <a:endParaRPr lang="en-GB" dirty="0"/>
          </a:p>
        </p:txBody>
      </p:sp>
    </p:spTree>
    <p:extLst>
      <p:ext uri="{BB962C8B-B14F-4D97-AF65-F5344CB8AC3E}">
        <p14:creationId xmlns:p14="http://schemas.microsoft.com/office/powerpoint/2010/main" val="29401725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56FBCB-9F8A-B208-6184-B3735D82668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EF0A27-CD35-59B8-5E0C-BCEA16F94C7A}"/>
              </a:ext>
            </a:extLst>
          </p:cNvPr>
          <p:cNvSpPr>
            <a:spLocks noGrp="1"/>
          </p:cNvSpPr>
          <p:nvPr>
            <p:ph type="title"/>
          </p:nvPr>
        </p:nvSpPr>
        <p:spPr>
          <a:xfrm>
            <a:off x="248920" y="165989"/>
            <a:ext cx="10515600" cy="772795"/>
          </a:xfrm>
        </p:spPr>
        <p:txBody>
          <a:bodyPr/>
          <a:lstStyle/>
          <a:p>
            <a:r>
              <a:rPr lang="en-GB" dirty="0"/>
              <a:t>S-98 update – v2.3.0</a:t>
            </a:r>
          </a:p>
        </p:txBody>
      </p:sp>
      <p:sp>
        <p:nvSpPr>
          <p:cNvPr id="3" name="Content Placeholder 2">
            <a:extLst>
              <a:ext uri="{FF2B5EF4-FFF2-40B4-BE49-F238E27FC236}">
                <a16:creationId xmlns:a16="http://schemas.microsoft.com/office/drawing/2014/main" id="{2FCA74CE-1705-D44D-B7EE-FB78719DEDAF}"/>
              </a:ext>
            </a:extLst>
          </p:cNvPr>
          <p:cNvSpPr>
            <a:spLocks noGrp="1"/>
          </p:cNvSpPr>
          <p:nvPr>
            <p:ph idx="1"/>
          </p:nvPr>
        </p:nvSpPr>
        <p:spPr>
          <a:xfrm>
            <a:off x="838200" y="1349248"/>
            <a:ext cx="10515600" cy="5384800"/>
          </a:xfrm>
        </p:spPr>
        <p:txBody>
          <a:bodyPr>
            <a:normAutofit/>
          </a:bodyPr>
          <a:lstStyle/>
          <a:p>
            <a:pPr lvl="0"/>
            <a:r>
              <a:rPr lang="en-US" dirty="0"/>
              <a:t>HSSC Outputs (from circular letter and MS feedback)</a:t>
            </a:r>
          </a:p>
          <a:p>
            <a:pPr lvl="0"/>
            <a:r>
              <a:rPr lang="en-US" dirty="0"/>
              <a:t>Pick Reports (interoperability identifier) from NIPWG / S100WG</a:t>
            </a:r>
          </a:p>
          <a:p>
            <a:pPr lvl="0"/>
            <a:r>
              <a:rPr lang="en-US" dirty="0"/>
              <a:t>ENC PT outputs</a:t>
            </a:r>
          </a:p>
          <a:p>
            <a:pPr lvl="0"/>
            <a:r>
              <a:rPr lang="en-US" dirty="0"/>
              <a:t>Uncertainty (horizontal + vertical)</a:t>
            </a:r>
          </a:p>
          <a:p>
            <a:pPr lvl="0"/>
            <a:r>
              <a:rPr lang="en-US" dirty="0"/>
              <a:t>Submitted comments (Primar)</a:t>
            </a:r>
          </a:p>
          <a:p>
            <a:pPr lvl="0"/>
            <a:r>
              <a:rPr lang="en-GB" dirty="0"/>
              <a:t>Data Import rules, portrayal / processing of data (WENDWG)</a:t>
            </a:r>
          </a:p>
          <a:p>
            <a:pPr lvl="0"/>
            <a:r>
              <a:rPr lang="en-GB" dirty="0"/>
              <a:t>Other inputs</a:t>
            </a:r>
          </a:p>
          <a:p>
            <a:endParaRPr lang="en-GB" dirty="0"/>
          </a:p>
        </p:txBody>
      </p:sp>
    </p:spTree>
    <p:extLst>
      <p:ext uri="{BB962C8B-B14F-4D97-AF65-F5344CB8AC3E}">
        <p14:creationId xmlns:p14="http://schemas.microsoft.com/office/powerpoint/2010/main" val="19667997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E915C22-B6EA-6C50-286F-71EA2C869199}"/>
              </a:ext>
            </a:extLst>
          </p:cNvPr>
          <p:cNvPicPr>
            <a:picLocks noChangeAspect="1"/>
          </p:cNvPicPr>
          <p:nvPr/>
        </p:nvPicPr>
        <p:blipFill>
          <a:blip r:embed="rId2"/>
          <a:srcRect l="33600" t="20697" r="34367" b="47120"/>
          <a:stretch>
            <a:fillRect/>
          </a:stretch>
        </p:blipFill>
        <p:spPr>
          <a:xfrm>
            <a:off x="260096" y="541528"/>
            <a:ext cx="10067028" cy="5531104"/>
          </a:xfrm>
          <a:prstGeom prst="rect">
            <a:avLst/>
          </a:prstGeom>
        </p:spPr>
      </p:pic>
    </p:spTree>
    <p:extLst>
      <p:ext uri="{BB962C8B-B14F-4D97-AF65-F5344CB8AC3E}">
        <p14:creationId xmlns:p14="http://schemas.microsoft.com/office/powerpoint/2010/main" val="559534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B26BBF1-D325-9C35-9DAA-96C370A44144}"/>
              </a:ext>
            </a:extLst>
          </p:cNvPr>
          <p:cNvPicPr>
            <a:picLocks noChangeAspect="1"/>
          </p:cNvPicPr>
          <p:nvPr/>
        </p:nvPicPr>
        <p:blipFill>
          <a:blip r:embed="rId2"/>
          <a:srcRect l="33201" t="57817" r="34166" b="17274"/>
          <a:stretch>
            <a:fillRect/>
          </a:stretch>
        </p:blipFill>
        <p:spPr>
          <a:xfrm>
            <a:off x="174751" y="75184"/>
            <a:ext cx="6026465" cy="2515616"/>
          </a:xfrm>
          <a:prstGeom prst="rect">
            <a:avLst/>
          </a:prstGeom>
          <a:ln>
            <a:solidFill>
              <a:schemeClr val="tx1"/>
            </a:solidFill>
          </a:ln>
        </p:spPr>
      </p:pic>
      <p:pic>
        <p:nvPicPr>
          <p:cNvPr id="7" name="Picture 6">
            <a:extLst>
              <a:ext uri="{FF2B5EF4-FFF2-40B4-BE49-F238E27FC236}">
                <a16:creationId xmlns:a16="http://schemas.microsoft.com/office/drawing/2014/main" id="{54D9B0D8-0B8E-027B-73A4-714A66745DD4}"/>
              </a:ext>
            </a:extLst>
          </p:cNvPr>
          <p:cNvPicPr>
            <a:picLocks noChangeAspect="1"/>
          </p:cNvPicPr>
          <p:nvPr/>
        </p:nvPicPr>
        <p:blipFill>
          <a:blip r:embed="rId3"/>
          <a:srcRect l="33400" t="72446" r="34067" b="8842"/>
          <a:stretch>
            <a:fillRect/>
          </a:stretch>
        </p:blipFill>
        <p:spPr>
          <a:xfrm>
            <a:off x="174752" y="3807968"/>
            <a:ext cx="7997528" cy="2515616"/>
          </a:xfrm>
          <a:prstGeom prst="rect">
            <a:avLst/>
          </a:prstGeom>
          <a:ln>
            <a:solidFill>
              <a:schemeClr val="tx1"/>
            </a:solidFill>
          </a:ln>
        </p:spPr>
      </p:pic>
      <p:pic>
        <p:nvPicPr>
          <p:cNvPr id="8" name="Picture 7">
            <a:extLst>
              <a:ext uri="{FF2B5EF4-FFF2-40B4-BE49-F238E27FC236}">
                <a16:creationId xmlns:a16="http://schemas.microsoft.com/office/drawing/2014/main" id="{8E6F0336-578E-AE73-7677-D2F9C3B5C87F}"/>
              </a:ext>
            </a:extLst>
          </p:cNvPr>
          <p:cNvPicPr>
            <a:picLocks noChangeAspect="1"/>
          </p:cNvPicPr>
          <p:nvPr/>
        </p:nvPicPr>
        <p:blipFill>
          <a:blip r:embed="rId2"/>
          <a:srcRect l="33201" t="90583" r="34166"/>
          <a:stretch>
            <a:fillRect/>
          </a:stretch>
        </p:blipFill>
        <p:spPr>
          <a:xfrm>
            <a:off x="174751" y="2706624"/>
            <a:ext cx="6244817" cy="985520"/>
          </a:xfrm>
          <a:prstGeom prst="rect">
            <a:avLst/>
          </a:prstGeom>
          <a:ln>
            <a:solidFill>
              <a:schemeClr val="tx1"/>
            </a:solidFill>
          </a:ln>
        </p:spPr>
      </p:pic>
      <p:sp>
        <p:nvSpPr>
          <p:cNvPr id="9" name="TextBox 8">
            <a:extLst>
              <a:ext uri="{FF2B5EF4-FFF2-40B4-BE49-F238E27FC236}">
                <a16:creationId xmlns:a16="http://schemas.microsoft.com/office/drawing/2014/main" id="{DEF77313-F6A3-CF3E-2285-95B2E38C05EE}"/>
              </a:ext>
            </a:extLst>
          </p:cNvPr>
          <p:cNvSpPr txBox="1"/>
          <p:nvPr/>
        </p:nvSpPr>
        <p:spPr>
          <a:xfrm>
            <a:off x="7034784" y="2236857"/>
            <a:ext cx="3699411" cy="707886"/>
          </a:xfrm>
          <a:prstGeom prst="rect">
            <a:avLst/>
          </a:prstGeom>
          <a:noFill/>
        </p:spPr>
        <p:txBody>
          <a:bodyPr wrap="none" rtlCol="0">
            <a:spAutoFit/>
          </a:bodyPr>
          <a:lstStyle/>
          <a:p>
            <a:r>
              <a:rPr lang="en-US" sz="4000" dirty="0">
                <a:solidFill>
                  <a:srgbClr val="C00000"/>
                </a:solidFill>
              </a:rPr>
              <a:t>HSSC CL Updates</a:t>
            </a:r>
            <a:endParaRPr lang="en-GB" sz="4000" dirty="0">
              <a:solidFill>
                <a:srgbClr val="C00000"/>
              </a:solidFill>
            </a:endParaRPr>
          </a:p>
        </p:txBody>
      </p:sp>
    </p:spTree>
    <p:extLst>
      <p:ext uri="{BB962C8B-B14F-4D97-AF65-F5344CB8AC3E}">
        <p14:creationId xmlns:p14="http://schemas.microsoft.com/office/powerpoint/2010/main" val="23327960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12C34-5264-DDF6-94DC-33EF05C3392D}"/>
              </a:ext>
            </a:extLst>
          </p:cNvPr>
          <p:cNvSpPr>
            <a:spLocks noGrp="1"/>
          </p:cNvSpPr>
          <p:nvPr>
            <p:ph type="title"/>
          </p:nvPr>
        </p:nvSpPr>
        <p:spPr>
          <a:xfrm>
            <a:off x="212344" y="137541"/>
            <a:ext cx="10515600" cy="1325563"/>
          </a:xfrm>
        </p:spPr>
        <p:txBody>
          <a:bodyPr/>
          <a:lstStyle/>
          <a:p>
            <a:r>
              <a:rPr lang="en-US" dirty="0" err="1"/>
              <a:t>interoperabilityIdentifier</a:t>
            </a:r>
            <a:r>
              <a:rPr lang="en-US" dirty="0"/>
              <a:t> and Pick Reports</a:t>
            </a:r>
            <a:endParaRPr lang="en-GB" dirty="0"/>
          </a:p>
        </p:txBody>
      </p:sp>
      <p:sp>
        <p:nvSpPr>
          <p:cNvPr id="3" name="Content Placeholder 2">
            <a:extLst>
              <a:ext uri="{FF2B5EF4-FFF2-40B4-BE49-F238E27FC236}">
                <a16:creationId xmlns:a16="http://schemas.microsoft.com/office/drawing/2014/main" id="{96673A35-D75B-DCE8-31F4-006C24F4A2A1}"/>
              </a:ext>
            </a:extLst>
          </p:cNvPr>
          <p:cNvSpPr>
            <a:spLocks noGrp="1"/>
          </p:cNvSpPr>
          <p:nvPr>
            <p:ph idx="1"/>
          </p:nvPr>
        </p:nvSpPr>
        <p:spPr>
          <a:xfrm>
            <a:off x="460248" y="1738566"/>
            <a:ext cx="6693000" cy="4351338"/>
          </a:xfrm>
        </p:spPr>
        <p:txBody>
          <a:bodyPr>
            <a:normAutofit/>
          </a:bodyPr>
          <a:lstStyle/>
          <a:p>
            <a:r>
              <a:rPr lang="en-US" dirty="0"/>
              <a:t>Current Text – Pick Report</a:t>
            </a:r>
          </a:p>
          <a:p>
            <a:r>
              <a:rPr lang="en-US" dirty="0"/>
              <a:t>Issue between (7) and (10) as features with identical </a:t>
            </a:r>
            <a:r>
              <a:rPr lang="en-US" dirty="0" err="1"/>
              <a:t>interopability</a:t>
            </a:r>
            <a:r>
              <a:rPr lang="en-US" dirty="0"/>
              <a:t> mechanisms may not be visible (hidden layers, or offscreen, or part of information types)</a:t>
            </a:r>
          </a:p>
          <a:p>
            <a:r>
              <a:rPr lang="en-US" dirty="0"/>
              <a:t>So, the requirement to return feature about visible features could be a minimum requirement by deleting word “only” in (7).</a:t>
            </a:r>
          </a:p>
          <a:p>
            <a:r>
              <a:rPr lang="en-US" dirty="0"/>
              <a:t>(10) can then add </a:t>
            </a:r>
            <a:r>
              <a:rPr lang="en-US" dirty="0" err="1"/>
              <a:t>interoperabiltiyIdentifier</a:t>
            </a:r>
            <a:r>
              <a:rPr lang="en-US" dirty="0"/>
              <a:t> features to the pick report</a:t>
            </a:r>
            <a:endParaRPr lang="en-GB" dirty="0"/>
          </a:p>
        </p:txBody>
      </p:sp>
      <p:pic>
        <p:nvPicPr>
          <p:cNvPr id="5" name="Picture 4">
            <a:extLst>
              <a:ext uri="{FF2B5EF4-FFF2-40B4-BE49-F238E27FC236}">
                <a16:creationId xmlns:a16="http://schemas.microsoft.com/office/drawing/2014/main" id="{F43ABC24-4799-5B97-D77B-6CBBF8582976}"/>
              </a:ext>
            </a:extLst>
          </p:cNvPr>
          <p:cNvPicPr>
            <a:picLocks noChangeAspect="1"/>
          </p:cNvPicPr>
          <p:nvPr/>
        </p:nvPicPr>
        <p:blipFill>
          <a:blip r:embed="rId2"/>
          <a:srcRect l="40533" t="19722" r="39467" b="42244"/>
          <a:stretch>
            <a:fillRect/>
          </a:stretch>
        </p:blipFill>
        <p:spPr>
          <a:xfrm>
            <a:off x="7704015" y="1422400"/>
            <a:ext cx="4487985" cy="4667504"/>
          </a:xfrm>
          <a:prstGeom prst="rect">
            <a:avLst/>
          </a:prstGeom>
        </p:spPr>
      </p:pic>
    </p:spTree>
    <p:extLst>
      <p:ext uri="{BB962C8B-B14F-4D97-AF65-F5344CB8AC3E}">
        <p14:creationId xmlns:p14="http://schemas.microsoft.com/office/powerpoint/2010/main" val="2995676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C647B0-2BEC-6C77-53EB-7EE8CBA0991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94BF6A-9EF2-B90C-8994-C7715FC2ACEC}"/>
              </a:ext>
            </a:extLst>
          </p:cNvPr>
          <p:cNvSpPr>
            <a:spLocks noGrp="1"/>
          </p:cNvSpPr>
          <p:nvPr>
            <p:ph type="title"/>
          </p:nvPr>
        </p:nvSpPr>
        <p:spPr/>
        <p:txBody>
          <a:bodyPr/>
          <a:lstStyle/>
          <a:p>
            <a:r>
              <a:rPr lang="en-US" dirty="0" err="1"/>
              <a:t>interoperabilityIdentifier</a:t>
            </a:r>
            <a:r>
              <a:rPr lang="en-US" dirty="0"/>
              <a:t> and Pick Reports</a:t>
            </a:r>
            <a:endParaRPr lang="en-GB" dirty="0"/>
          </a:p>
        </p:txBody>
      </p:sp>
      <p:sp>
        <p:nvSpPr>
          <p:cNvPr id="3" name="Content Placeholder 2">
            <a:extLst>
              <a:ext uri="{FF2B5EF4-FFF2-40B4-BE49-F238E27FC236}">
                <a16:creationId xmlns:a16="http://schemas.microsoft.com/office/drawing/2014/main" id="{2E6CBA46-EF9D-3791-6908-0E0BBF3E6CB6}"/>
              </a:ext>
            </a:extLst>
          </p:cNvPr>
          <p:cNvSpPr>
            <a:spLocks noGrp="1"/>
          </p:cNvSpPr>
          <p:nvPr>
            <p:ph idx="1"/>
          </p:nvPr>
        </p:nvSpPr>
        <p:spPr>
          <a:xfrm>
            <a:off x="415544" y="1730438"/>
            <a:ext cx="6693000" cy="4351338"/>
          </a:xfrm>
        </p:spPr>
        <p:txBody>
          <a:bodyPr>
            <a:normAutofit/>
          </a:bodyPr>
          <a:lstStyle/>
          <a:p>
            <a:r>
              <a:rPr lang="en-US" dirty="0"/>
              <a:t>Current Text – Pick Report</a:t>
            </a:r>
          </a:p>
          <a:p>
            <a:r>
              <a:rPr lang="en-US" dirty="0"/>
              <a:t>Issue between (7) and (10) as features with identical </a:t>
            </a:r>
            <a:r>
              <a:rPr lang="en-US" dirty="0" err="1"/>
              <a:t>interopability</a:t>
            </a:r>
            <a:r>
              <a:rPr lang="en-US" dirty="0"/>
              <a:t> mechanisms may not be visible (hidden layers, or offscreen, or part of information types)</a:t>
            </a:r>
          </a:p>
          <a:p>
            <a:r>
              <a:rPr lang="en-US" dirty="0"/>
              <a:t>So, the requirement to return feature about visible features could be a minimum requirement by deleting word “only” in (7).</a:t>
            </a:r>
          </a:p>
          <a:p>
            <a:r>
              <a:rPr lang="en-US" dirty="0"/>
              <a:t>(10) can then add </a:t>
            </a:r>
            <a:r>
              <a:rPr lang="en-US" dirty="0" err="1"/>
              <a:t>interoperabiltiyIdentifier</a:t>
            </a:r>
            <a:r>
              <a:rPr lang="en-US" dirty="0"/>
              <a:t> features to the pick report</a:t>
            </a:r>
            <a:endParaRPr lang="en-GB" dirty="0"/>
          </a:p>
        </p:txBody>
      </p:sp>
      <p:pic>
        <p:nvPicPr>
          <p:cNvPr id="4" name="Picture 3">
            <a:extLst>
              <a:ext uri="{FF2B5EF4-FFF2-40B4-BE49-F238E27FC236}">
                <a16:creationId xmlns:a16="http://schemas.microsoft.com/office/drawing/2014/main" id="{1AB4AB8D-02C1-149E-AFED-7F96BE91154B}"/>
              </a:ext>
            </a:extLst>
          </p:cNvPr>
          <p:cNvPicPr>
            <a:picLocks noChangeAspect="1"/>
          </p:cNvPicPr>
          <p:nvPr/>
        </p:nvPicPr>
        <p:blipFill>
          <a:blip r:embed="rId2"/>
          <a:srcRect l="40566" t="20026" r="39435" b="43207"/>
          <a:stretch>
            <a:fillRect/>
          </a:stretch>
        </p:blipFill>
        <p:spPr>
          <a:xfrm>
            <a:off x="7531200" y="1335424"/>
            <a:ext cx="4590975" cy="4615550"/>
          </a:xfrm>
          <a:prstGeom prst="rect">
            <a:avLst/>
          </a:prstGeom>
        </p:spPr>
      </p:pic>
    </p:spTree>
    <p:extLst>
      <p:ext uri="{BB962C8B-B14F-4D97-AF65-F5344CB8AC3E}">
        <p14:creationId xmlns:p14="http://schemas.microsoft.com/office/powerpoint/2010/main" val="5218430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C84ED-0F22-D77B-2D8E-DC6EE0C1D315}"/>
              </a:ext>
            </a:extLst>
          </p:cNvPr>
          <p:cNvSpPr>
            <a:spLocks noGrp="1"/>
          </p:cNvSpPr>
          <p:nvPr>
            <p:ph type="title"/>
          </p:nvPr>
        </p:nvSpPr>
        <p:spPr/>
        <p:txBody>
          <a:bodyPr/>
          <a:lstStyle/>
          <a:p>
            <a:r>
              <a:rPr lang="en-US" dirty="0"/>
              <a:t>Proposal to enable Pick Reports for S-104</a:t>
            </a:r>
            <a:endParaRPr lang="en-GB" dirty="0"/>
          </a:p>
        </p:txBody>
      </p:sp>
      <p:sp>
        <p:nvSpPr>
          <p:cNvPr id="3" name="Content Placeholder 2">
            <a:extLst>
              <a:ext uri="{FF2B5EF4-FFF2-40B4-BE49-F238E27FC236}">
                <a16:creationId xmlns:a16="http://schemas.microsoft.com/office/drawing/2014/main" id="{7CC12251-D8B7-B68F-5251-D6C47C7C9BB7}"/>
              </a:ext>
            </a:extLst>
          </p:cNvPr>
          <p:cNvSpPr>
            <a:spLocks noGrp="1"/>
          </p:cNvSpPr>
          <p:nvPr>
            <p:ph idx="1"/>
          </p:nvPr>
        </p:nvSpPr>
        <p:spPr>
          <a:xfrm>
            <a:off x="1004824" y="1545209"/>
            <a:ext cx="5546344" cy="4351338"/>
          </a:xfrm>
        </p:spPr>
        <p:txBody>
          <a:bodyPr>
            <a:normAutofit/>
          </a:bodyPr>
          <a:lstStyle/>
          <a:p>
            <a:r>
              <a:rPr lang="en-US" sz="2000" dirty="0"/>
              <a:t>See Pick Report text from S-98</a:t>
            </a:r>
          </a:p>
          <a:p>
            <a:r>
              <a:rPr lang="en-US" sz="2000" dirty="0"/>
              <a:t>S-104 is never displayed. It is only used for WLA and only in areas where there is also S-102 data.</a:t>
            </a:r>
          </a:p>
          <a:p>
            <a:r>
              <a:rPr lang="en-US" sz="2000" dirty="0"/>
              <a:t>So, the user can not interrogate the actual water level values</a:t>
            </a:r>
          </a:p>
          <a:p>
            <a:r>
              <a:rPr lang="en-US" sz="2000" dirty="0"/>
              <a:t>Proposal is to always return S-104 values (water level and any vertical uncertainty) when interrogating a location where installed S-104 data exists.</a:t>
            </a:r>
          </a:p>
        </p:txBody>
      </p:sp>
      <p:pic>
        <p:nvPicPr>
          <p:cNvPr id="5" name="Picture 4">
            <a:extLst>
              <a:ext uri="{FF2B5EF4-FFF2-40B4-BE49-F238E27FC236}">
                <a16:creationId xmlns:a16="http://schemas.microsoft.com/office/drawing/2014/main" id="{3FAC8346-8AD8-7772-D087-ECC6DFB16F69}"/>
              </a:ext>
            </a:extLst>
          </p:cNvPr>
          <p:cNvPicPr>
            <a:picLocks noChangeAspect="1"/>
          </p:cNvPicPr>
          <p:nvPr/>
        </p:nvPicPr>
        <p:blipFill>
          <a:blip r:embed="rId2"/>
          <a:srcRect l="40566" t="20027" r="39435" b="39623"/>
          <a:stretch>
            <a:fillRect/>
          </a:stretch>
        </p:blipFill>
        <p:spPr>
          <a:xfrm>
            <a:off x="7179492" y="1385824"/>
            <a:ext cx="4959676" cy="5472176"/>
          </a:xfrm>
          <a:prstGeom prst="rect">
            <a:avLst/>
          </a:prstGeom>
        </p:spPr>
      </p:pic>
    </p:spTree>
    <p:extLst>
      <p:ext uri="{BB962C8B-B14F-4D97-AF65-F5344CB8AC3E}">
        <p14:creationId xmlns:p14="http://schemas.microsoft.com/office/powerpoint/2010/main" val="7822933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IC_Stuff" id="{7EB4A1A4-DE80-4AED-B90B-0D4C97F0BFAA}" vid="{AB3974AC-2916-4F91-8C8E-185544D72609}"/>
    </a:ext>
  </a:extLst>
</a:theme>
</file>

<file path=docProps/app.xml><?xml version="1.0" encoding="utf-8"?>
<Properties xmlns="http://schemas.openxmlformats.org/officeDocument/2006/extended-properties" xmlns:vt="http://schemas.openxmlformats.org/officeDocument/2006/docPropsVTypes">
  <Template>IIC_Stuff</Template>
  <TotalTime>0</TotalTime>
  <Words>2000</Words>
  <Application>Microsoft Office PowerPoint</Application>
  <PresentationFormat>Widescreen</PresentationFormat>
  <Paragraphs>191</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Aptos</vt:lpstr>
      <vt:lpstr>Arial</vt:lpstr>
      <vt:lpstr>Calibri</vt:lpstr>
      <vt:lpstr>Calibri Light</vt:lpstr>
      <vt:lpstr>Consolas</vt:lpstr>
      <vt:lpstr>inherit</vt:lpstr>
      <vt:lpstr>Office Theme</vt:lpstr>
      <vt:lpstr>S-98 update VTC</vt:lpstr>
      <vt:lpstr>Agenda</vt:lpstr>
      <vt:lpstr>S-164</vt:lpstr>
      <vt:lpstr>S-98 update – v2.3.0</vt:lpstr>
      <vt:lpstr>PowerPoint Presentation</vt:lpstr>
      <vt:lpstr>PowerPoint Presentation</vt:lpstr>
      <vt:lpstr>interoperabilityIdentifier and Pick Reports</vt:lpstr>
      <vt:lpstr>interoperabilityIdentifier and Pick Reports</vt:lpstr>
      <vt:lpstr>Proposal to enable Pick Reports for S-104</vt:lpstr>
      <vt:lpstr>ENC PT outputs / questions?</vt:lpstr>
      <vt:lpstr>PowerPoint Presentation</vt:lpstr>
      <vt:lpstr>Vertical Uncertainty</vt:lpstr>
      <vt:lpstr>Vertical Uncertainty</vt:lpstr>
      <vt:lpstr>PowerPoint Presentation</vt:lpstr>
      <vt:lpstr>Data Import Rules</vt:lpstr>
      <vt:lpstr>Data Import Rules Proposal</vt:lpstr>
      <vt:lpstr>Other inputs (September / October 2025)</vt:lpstr>
      <vt:lpstr>Inputs from IALA on v2.2.0</vt:lpstr>
      <vt:lpstr>Forward plan –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jonathan pritchard</dc:creator>
  <cp:lastModifiedBy>jonathan pritchard</cp:lastModifiedBy>
  <cp:revision>47</cp:revision>
  <dcterms:created xsi:type="dcterms:W3CDTF">2025-03-13T15:34:29Z</dcterms:created>
  <dcterms:modified xsi:type="dcterms:W3CDTF">2025-10-27T13:13:05Z</dcterms:modified>
</cp:coreProperties>
</file>

<file path=docProps/thumbnail.jpeg>
</file>